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Default Extension="vsdx" ContentType="application/vnd.ms-visio.drawing"/>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8"/>
  </p:notesMasterIdLst>
  <p:sldIdLst>
    <p:sldId id="258" r:id="rId5"/>
    <p:sldId id="263" r:id="rId6"/>
    <p:sldId id="256" r:id="rId7"/>
    <p:sldId id="296" r:id="rId8"/>
    <p:sldId id="267" r:id="rId9"/>
    <p:sldId id="265" r:id="rId10"/>
    <p:sldId id="288" r:id="rId11"/>
    <p:sldId id="270" r:id="rId12"/>
    <p:sldId id="309" r:id="rId13"/>
    <p:sldId id="271" r:id="rId14"/>
    <p:sldId id="295" r:id="rId15"/>
    <p:sldId id="274" r:id="rId16"/>
    <p:sldId id="302" r:id="rId17"/>
    <p:sldId id="275" r:id="rId18"/>
    <p:sldId id="282" r:id="rId19"/>
    <p:sldId id="293" r:id="rId20"/>
    <p:sldId id="283" r:id="rId21"/>
    <p:sldId id="276" r:id="rId22"/>
    <p:sldId id="299" r:id="rId23"/>
    <p:sldId id="278" r:id="rId24"/>
    <p:sldId id="287" r:id="rId25"/>
    <p:sldId id="294" r:id="rId26"/>
    <p:sldId id="279"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B0E91"/>
    <a:srgbClr val="241785"/>
    <a:srgbClr val="02479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14" autoAdjust="0"/>
  </p:normalViewPr>
  <p:slideViewPr>
    <p:cSldViewPr>
      <p:cViewPr varScale="1">
        <p:scale>
          <a:sx n="60" d="100"/>
          <a:sy n="60" d="100"/>
        </p:scale>
        <p:origin x="-165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EACF18-F545-4D3B-991F-DAF021B23AA4}" type="datetimeFigureOut">
              <a:rPr lang="zh-CN" altLang="en-US" smtClean="0"/>
              <a:pPr/>
              <a:t>2018/7/13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C0FFAD-6877-4B09-AC1D-6A3195B66F2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C0FFAD-6877-4B09-AC1D-6A3195B66F28}" type="slidenum">
              <a:rPr lang="zh-CN" altLang="en-US" smtClean="0"/>
              <a:pPr/>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4"/>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2"/>
            <a:ext cx="2949178"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31"/>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2"/>
            <a:ext cx="2949178"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30"/>
            <a:ext cx="1971675"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30"/>
            <a:ext cx="5800725"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2018/7/13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9"/>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5"/>
            <a:ext cx="20574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defTabSz="913765"/>
            <a:fld id="{71AB7A37-B852-49AB-B2E2-96296AB21F67}" type="datetimeFigureOut">
              <a:rPr lang="zh-CN" altLang="en-US" smtClean="0">
                <a:solidFill>
                  <a:prstClr val="black">
                    <a:tint val="75000"/>
                  </a:prstClr>
                </a:solidFill>
              </a:rPr>
              <a:pPr defTabSz="913765"/>
              <a:t>2018/7/13</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5"/>
            <a:ext cx="30861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5"/>
            <a:ext cx="20574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defTabSz="913765"/>
            <a:fld id="{888F8D02-9041-4C59-BC62-13DE0E5C6713}" type="slidenum">
              <a:rPr lang="zh-CN" altLang="en-US" smtClean="0">
                <a:solidFill>
                  <a:prstClr val="black">
                    <a:tint val="75000"/>
                  </a:prstClr>
                </a:solidFill>
              </a:rPr>
              <a:pPr defTabSz="913765"/>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xmlns="" Requires="p14">
      <p:transition spd="slow" p14:dur="1600" advTm="5717"/>
    </mc:Choice>
    <mc:Fallback>
      <p:transition spd="slow" advTm="5717"/>
    </mc:Fallback>
  </mc:AlternateConten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3.vml"/><Relationship Id="rId4" Type="http://schemas.openxmlformats.org/officeDocument/2006/relationships/package" Target="../embeddings/Microsoft_Visio___3.vsd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Layout" Target="../slideLayouts/slideLayout23.xml"/><Relationship Id="rId1" Type="http://schemas.openxmlformats.org/officeDocument/2006/relationships/tags" Target="../tags/tag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0" y="2246507"/>
            <a:ext cx="9144000" cy="1200327"/>
          </a:xfrm>
          <a:prstGeom prst="rect">
            <a:avLst/>
          </a:prstGeom>
          <a:noFill/>
        </p:spPr>
        <p:txBody>
          <a:bodyPr wrap="square" lIns="91438" tIns="45719" rIns="91438" bIns="45719" rtlCol="0">
            <a:spAutoFit/>
          </a:bodyPr>
          <a:lstStyle/>
          <a:p>
            <a:pPr algn="ctr" defTabSz="913765"/>
            <a:r>
              <a:rPr lang="zh-CN" altLang="en-US"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基于</a:t>
            </a:r>
            <a:r>
              <a:rPr lang="en-US" altLang="zh-CN"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AR/VR</a:t>
            </a:r>
            <a:r>
              <a:rPr lang="zh-CN" altLang="en-US"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的流程工业过程</a:t>
            </a:r>
            <a:endParaRPr lang="en-US" altLang="zh-CN"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endParaRPr>
          </a:p>
          <a:p>
            <a:pPr algn="ctr" defTabSz="913765"/>
            <a:r>
              <a:rPr lang="zh-CN" altLang="en-US"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数字化虚拟仿真建模与开发</a:t>
            </a:r>
            <a:r>
              <a:rPr lang="en-US" altLang="zh-CN"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a:t>
            </a:r>
            <a:r>
              <a:rPr lang="zh-CN" altLang="en-US" sz="3600" b="1" dirty="0" smtClean="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rPr>
              <a:t>轧钢过程</a:t>
            </a:r>
            <a:endParaRPr lang="zh-CN" altLang="en-US" sz="3600" b="1" dirty="0">
              <a:ln w="0"/>
              <a:solidFill>
                <a:srgbClr val="05227E"/>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endParaRPr>
          </a:p>
        </p:txBody>
      </p:sp>
      <p:sp>
        <p:nvSpPr>
          <p:cNvPr id="76" name="Freeform 96"/>
          <p:cNvSpPr/>
          <p:nvPr/>
        </p:nvSpPr>
        <p:spPr bwMode="auto">
          <a:xfrm>
            <a:off x="8037476" y="4926395"/>
            <a:ext cx="557117"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pPr defTabSz="913765"/>
            <a:endParaRPr lang="zh-CN" altLang="en-US" sz="1900">
              <a:solidFill>
                <a:srgbClr val="AD1C21"/>
              </a:solidFill>
            </a:endParaRPr>
          </a:p>
        </p:txBody>
      </p:sp>
      <p:pic>
        <p:nvPicPr>
          <p:cNvPr id="19" name="Picture 3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13718" y="389182"/>
            <a:ext cx="1830282" cy="1671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 name="Group 4"/>
          <p:cNvGrpSpPr>
            <a:grpSpLocks noChangeAspect="1"/>
          </p:cNvGrpSpPr>
          <p:nvPr/>
        </p:nvGrpSpPr>
        <p:grpSpPr bwMode="auto">
          <a:xfrm rot="19764056">
            <a:off x="578743" y="1026745"/>
            <a:ext cx="1068050" cy="1326299"/>
            <a:chOff x="1164" y="687"/>
            <a:chExt cx="3219" cy="2998"/>
          </a:xfrm>
          <a:solidFill>
            <a:schemeClr val="bg1"/>
          </a:solidFill>
          <a:effectLst>
            <a:outerShdw blurRad="50800" dist="38100" dir="2700000" algn="tl" rotWithShape="0">
              <a:prstClr val="black">
                <a:alpha val="40000"/>
              </a:prstClr>
            </a:outerShdw>
          </a:effectLst>
        </p:grpSpPr>
        <p:sp>
          <p:nvSpPr>
            <p:cNvPr id="23"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385FA4"/>
            </a:solidFill>
            <a:ln>
              <a:solidFill>
                <a:schemeClr val="accent1"/>
              </a:solidFill>
            </a:ln>
          </p:spPr>
          <p:txBody>
            <a:bodyPr vert="horz" wrap="square" lIns="91440" tIns="45720" rIns="91440" bIns="45720" numCol="1" anchor="t" anchorCtr="0" compatLnSpc="1"/>
            <a:lst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a:lstStyle>
            <a:p>
              <a:endParaRPr lang="zh-HK" altLang="en-US">
                <a:solidFill>
                  <a:prstClr val="black"/>
                </a:solidFill>
              </a:endParaRPr>
            </a:p>
          </p:txBody>
        </p:sp>
        <p:sp>
          <p:nvSpPr>
            <p:cNvPr id="24"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FFFF00"/>
            </a:solidFill>
            <a:ln>
              <a:noFill/>
            </a:ln>
          </p:spPr>
          <p:txBody>
            <a:bodyPr vert="horz" wrap="square" lIns="91440" tIns="45720" rIns="91440" bIns="45720" numCol="1" anchor="t" anchorCtr="0" compatLnSpc="1"/>
            <a:lst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a:lstStyle>
            <a:p>
              <a:endParaRPr lang="zh-HK" altLang="en-US">
                <a:solidFill>
                  <a:prstClr val="black"/>
                </a:solidFill>
              </a:endParaRPr>
            </a:p>
          </p:txBody>
        </p:sp>
      </p:grpSp>
      <p:sp>
        <p:nvSpPr>
          <p:cNvPr id="20" name="TextBox 19"/>
          <p:cNvSpPr txBox="1"/>
          <p:nvPr/>
        </p:nvSpPr>
        <p:spPr>
          <a:xfrm>
            <a:off x="1356031" y="4614204"/>
            <a:ext cx="6141425" cy="830997"/>
          </a:xfrm>
          <a:prstGeom prst="rect">
            <a:avLst/>
          </a:prstGeom>
          <a:noFill/>
        </p:spPr>
        <p:txBody>
          <a:bodyPr wrap="none" rtlCol="0">
            <a:spAutoFit/>
          </a:bodyPr>
          <a:lstStyle/>
          <a:p>
            <a:pPr algn="ctr" defTabSz="913765">
              <a:lnSpc>
                <a:spcPct val="120000"/>
              </a:lnSpc>
            </a:pPr>
            <a:r>
              <a:rPr lang="zh-CN" altLang="en-US" sz="2000" b="1" dirty="0" smtClean="0">
                <a:solidFill>
                  <a:srgbClr val="44546A"/>
                </a:solidFill>
                <a:latin typeface="宋体" pitchFamily="2" charset="-122"/>
                <a:ea typeface="宋体" pitchFamily="2" charset="-122"/>
              </a:rPr>
              <a:t>姓名：李雪娇              导师：刘士新</a:t>
            </a:r>
            <a:endParaRPr lang="en-US" altLang="zh-CN" sz="2000" b="1" dirty="0" smtClean="0">
              <a:solidFill>
                <a:srgbClr val="44546A"/>
              </a:solidFill>
              <a:latin typeface="宋体" pitchFamily="2" charset="-122"/>
              <a:ea typeface="宋体" pitchFamily="2" charset="-122"/>
            </a:endParaRPr>
          </a:p>
          <a:p>
            <a:pPr algn="just" defTabSz="913765">
              <a:lnSpc>
                <a:spcPct val="120000"/>
              </a:lnSpc>
            </a:pPr>
            <a:r>
              <a:rPr lang="zh-CN" altLang="en-US" sz="2000" b="1" dirty="0" smtClean="0">
                <a:solidFill>
                  <a:srgbClr val="44546A"/>
                </a:solidFill>
                <a:latin typeface="宋体" pitchFamily="2" charset="-122"/>
                <a:ea typeface="宋体" pitchFamily="2" charset="-122"/>
              </a:rPr>
              <a:t>  </a:t>
            </a:r>
            <a:r>
              <a:rPr lang="zh-CN" altLang="en-US" sz="2000" b="1" dirty="0" smtClean="0">
                <a:solidFill>
                  <a:srgbClr val="44546A"/>
                </a:solidFill>
                <a:latin typeface="宋体" pitchFamily="2" charset="-122"/>
                <a:ea typeface="宋体" pitchFamily="2" charset="-122"/>
              </a:rPr>
              <a:t>  专业</a:t>
            </a:r>
            <a:r>
              <a:rPr lang="zh-CN" altLang="en-US" sz="2000" b="1" dirty="0" smtClean="0">
                <a:solidFill>
                  <a:srgbClr val="44546A"/>
                </a:solidFill>
                <a:latin typeface="宋体" pitchFamily="2" charset="-122"/>
                <a:ea typeface="宋体" pitchFamily="2" charset="-122"/>
              </a:rPr>
              <a:t>：控制工程            日期：</a:t>
            </a:r>
            <a:r>
              <a:rPr lang="en-US" altLang="zh-CN" sz="2000" b="1" dirty="0" smtClean="0">
                <a:solidFill>
                  <a:srgbClr val="44546A"/>
                </a:solidFill>
                <a:latin typeface="宋体" pitchFamily="2" charset="-122"/>
                <a:ea typeface="宋体" pitchFamily="2" charset="-122"/>
              </a:rPr>
              <a:t>2018.7.13</a:t>
            </a:r>
            <a:endParaRPr lang="en-US" altLang="zh-CN" sz="2000" b="1" dirty="0" smtClean="0">
              <a:solidFill>
                <a:srgbClr val="44546A"/>
              </a:solidFill>
              <a:latin typeface="宋体" pitchFamily="2" charset="-122"/>
              <a:ea typeface="宋体" pitchFamily="2"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prstClr val="white"/>
                </a:solidFill>
                <a:latin typeface="Times New Roman" panose="02020603050405020304" pitchFamily="18" charset="0"/>
              </a:rPr>
              <a:t>CONTENTS</a:t>
            </a:r>
            <a:endParaRPr lang="zh-CN" altLang="en-US" sz="5500" dirty="0">
              <a:solidFill>
                <a:prstClr val="white"/>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551069" y="6483350"/>
            <a:ext cx="291704" cy="335280"/>
          </a:xfrm>
          <a:prstGeom prst="rect">
            <a:avLst/>
          </a:prstGeom>
          <a:solidFill>
            <a:schemeClr val="bg1"/>
          </a:solidFill>
          <a:ln w="9525">
            <a:noFill/>
          </a:ln>
        </p:spPr>
        <p:txBody>
          <a:bodyPr>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9</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49" name="圆角矩形 48"/>
          <p:cNvSpPr/>
          <p:nvPr/>
        </p:nvSpPr>
        <p:spPr>
          <a:xfrm>
            <a:off x="2371754" y="1231438"/>
            <a:ext cx="4576510" cy="613386"/>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选题背景及研究意义</a:t>
            </a:r>
          </a:p>
        </p:txBody>
      </p:sp>
      <p:sp>
        <p:nvSpPr>
          <p:cNvPr id="51" name="圆角矩形 50"/>
          <p:cNvSpPr/>
          <p:nvPr/>
        </p:nvSpPr>
        <p:spPr>
          <a:xfrm>
            <a:off x="2371754" y="3462631"/>
            <a:ext cx="4576510"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rgbClr val="44546A"/>
                </a:solidFill>
                <a:latin typeface="华文楷体" panose="02010600040101010101" pitchFamily="2" charset="-122"/>
                <a:ea typeface="华文楷体" panose="02010600040101010101" pitchFamily="2" charset="-122"/>
                <a:sym typeface="+mn-ea"/>
              </a:rPr>
              <a:t>研究内容及思路</a:t>
            </a:r>
            <a:endParaRPr lang="zh-CN" altLang="en-US" sz="2800" b="1" dirty="0">
              <a:solidFill>
                <a:srgbClr val="44546A"/>
              </a:solidFill>
              <a:latin typeface="华文楷体" panose="02010600040101010101" pitchFamily="2" charset="-122"/>
              <a:ea typeface="华文楷体" panose="02010600040101010101" pitchFamily="2" charset="-122"/>
              <a:sym typeface="+mn-ea"/>
            </a:endParaRPr>
          </a:p>
        </p:txBody>
      </p:sp>
      <p:sp>
        <p:nvSpPr>
          <p:cNvPr id="52" name="圆角矩形 51"/>
          <p:cNvSpPr/>
          <p:nvPr/>
        </p:nvSpPr>
        <p:spPr>
          <a:xfrm>
            <a:off x="2362200" y="4221088"/>
            <a:ext cx="4586064" cy="612031"/>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总 结</a:t>
            </a:r>
            <a:endParaRPr lang="zh-CN" altLang="en-US" sz="3200" b="1" kern="0" dirty="0">
              <a:solidFill>
                <a:srgbClr val="000000"/>
              </a:solidFill>
              <a:latin typeface="黑体" panose="02010609060101010101" pitchFamily="49" charset="-122"/>
              <a:ea typeface="黑体" panose="02010609060101010101" pitchFamily="49" charset="-122"/>
            </a:endParaRP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1</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2</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3</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4</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5</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6</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AR游戏领域.jpg"/>
          <p:cNvPicPr>
            <a:picLocks noChangeAspect="1"/>
          </p:cNvPicPr>
          <p:nvPr/>
        </p:nvPicPr>
        <p:blipFill>
          <a:blip r:embed="rId2" cstate="print"/>
          <a:stretch>
            <a:fillRect/>
          </a:stretch>
        </p:blipFill>
        <p:spPr>
          <a:xfrm>
            <a:off x="827584" y="3877200"/>
            <a:ext cx="3744416" cy="2232247"/>
          </a:xfrm>
          <a:prstGeom prst="rect">
            <a:avLst/>
          </a:prstGeom>
        </p:spPr>
      </p:pic>
      <p:pic>
        <p:nvPicPr>
          <p:cNvPr id="34" name="图片 33" descr="AR医疗领域.jpg"/>
          <p:cNvPicPr>
            <a:picLocks noChangeAspect="1"/>
          </p:cNvPicPr>
          <p:nvPr/>
        </p:nvPicPr>
        <p:blipFill>
          <a:blip r:embed="rId3" cstate="print"/>
          <a:stretch>
            <a:fillRect/>
          </a:stretch>
        </p:blipFill>
        <p:spPr>
          <a:xfrm>
            <a:off x="4572000" y="3933056"/>
            <a:ext cx="3749431" cy="2169184"/>
          </a:xfrm>
          <a:prstGeom prst="rect">
            <a:avLst/>
          </a:prstGeom>
        </p:spPr>
      </p:pic>
      <p:pic>
        <p:nvPicPr>
          <p:cNvPr id="33" name="图片 32" descr="AR军事领域.jpg"/>
          <p:cNvPicPr>
            <a:picLocks noChangeAspect="1"/>
          </p:cNvPicPr>
          <p:nvPr/>
        </p:nvPicPr>
        <p:blipFill>
          <a:blip r:embed="rId4" cstate="print"/>
          <a:srcRect l="5348" t="3421" r="6945" b="7971"/>
          <a:stretch>
            <a:fillRect/>
          </a:stretch>
        </p:blipFill>
        <p:spPr>
          <a:xfrm>
            <a:off x="827584" y="1916832"/>
            <a:ext cx="3744416" cy="1989880"/>
          </a:xfrm>
          <a:prstGeom prst="rect">
            <a:avLst/>
          </a:prstGeom>
        </p:spPr>
      </p:pic>
      <p:pic>
        <p:nvPicPr>
          <p:cNvPr id="32" name="图片 31" descr="AR汽车领域.jpg"/>
          <p:cNvPicPr>
            <a:picLocks noChangeAspect="1"/>
          </p:cNvPicPr>
          <p:nvPr/>
        </p:nvPicPr>
        <p:blipFill>
          <a:blip r:embed="rId5" cstate="print"/>
          <a:srcRect l="6521" t="3774" r="11922" b="11321"/>
          <a:stretch>
            <a:fillRect/>
          </a:stretch>
        </p:blipFill>
        <p:spPr>
          <a:xfrm>
            <a:off x="4572000" y="1916832"/>
            <a:ext cx="3744416" cy="2016224"/>
          </a:xfrm>
          <a:prstGeom prst="rect">
            <a:avLst/>
          </a:prstGeom>
        </p:spPr>
      </p:pic>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0"/>
            <a:ext cx="611560"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10</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3240360"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研究现状及发展动态</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467544" y="1052736"/>
            <a:ext cx="7200800" cy="535531"/>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en-US" altLang="zh-CN" sz="2400" b="1" dirty="0" smtClean="0">
                <a:solidFill>
                  <a:srgbClr val="1F497D"/>
                </a:solidFill>
                <a:latin typeface="Times New Roman" pitchFamily="18" charset="0"/>
                <a:cs typeface="Times New Roman" pitchFamily="18" charset="0"/>
              </a:rPr>
              <a:t>AR/VR</a:t>
            </a:r>
            <a:r>
              <a:rPr lang="zh-CN" altLang="en-US" sz="2400" b="1" dirty="0" smtClean="0">
                <a:solidFill>
                  <a:srgbClr val="1F497D"/>
                </a:solidFill>
                <a:latin typeface="Times New Roman" pitchFamily="18" charset="0"/>
                <a:cs typeface="Times New Roman" pitchFamily="18" charset="0"/>
              </a:rPr>
              <a:t>技术的应用现状</a:t>
            </a:r>
            <a:endParaRPr lang="en-US" altLang="zh-CN" sz="2400" b="1" dirty="0">
              <a:solidFill>
                <a:srgbClr val="1F497D"/>
              </a:solidFill>
              <a:latin typeface="Times New Roman" pitchFamily="18" charset="0"/>
              <a:cs typeface="Times New Roman" pitchFamily="18" charset="0"/>
            </a:endParaRPr>
          </a:p>
        </p:txBody>
      </p:sp>
      <p:sp>
        <p:nvSpPr>
          <p:cNvPr id="24" name="Oval 34"/>
          <p:cNvSpPr>
            <a:spLocks noChangeArrowheads="1"/>
          </p:cNvSpPr>
          <p:nvPr/>
        </p:nvSpPr>
        <p:spPr bwMode="gray">
          <a:xfrm>
            <a:off x="3599896" y="2950248"/>
            <a:ext cx="1944216" cy="1944216"/>
          </a:xfrm>
          <a:prstGeom prst="ellipse">
            <a:avLst/>
          </a:prstGeom>
          <a:gradFill rotWithShape="1">
            <a:gsLst>
              <a:gs pos="0">
                <a:srgbClr val="8488C4"/>
              </a:gs>
              <a:gs pos="53000">
                <a:srgbClr val="D4DEFF"/>
              </a:gs>
              <a:gs pos="83000">
                <a:srgbClr val="D4DEFF"/>
              </a:gs>
              <a:gs pos="100000">
                <a:srgbClr val="96AB94"/>
              </a:gs>
            </a:gsLst>
            <a:lin ang="5400000" scaled="0"/>
          </a:gradFill>
          <a:ln w="57150" algn="ctr">
            <a:solidFill>
              <a:srgbClr val="F8F8F8"/>
            </a:solidFill>
            <a:rou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zh-CN" altLang="en-US" smtClean="0">
              <a:solidFill>
                <a:prstClr val="black"/>
              </a:solidFill>
              <a:ea typeface="宋体" panose="02010600030101010101" pitchFamily="2" charset="-122"/>
            </a:endParaRPr>
          </a:p>
        </p:txBody>
      </p:sp>
      <p:sp>
        <p:nvSpPr>
          <p:cNvPr id="25" name="Rectangle 29"/>
          <p:cNvSpPr/>
          <p:nvPr/>
        </p:nvSpPr>
        <p:spPr>
          <a:xfrm>
            <a:off x="4644008" y="3942128"/>
            <a:ext cx="723424" cy="707886"/>
          </a:xfrm>
          <a:prstGeom prst="rect">
            <a:avLst/>
          </a:prstGeom>
          <a:noFill/>
          <a:ln w="9525">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rgbClr val="0000FF"/>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stStyle>
          <a:p>
            <a:pPr marL="0" indent="0" algn="ctr" defTabSz="913765" eaLnBrk="1" hangingPunct="1">
              <a:spcBef>
                <a:spcPct val="0"/>
              </a:spcBef>
              <a:buClrTx/>
              <a:buFont typeface="Wingdings" panose="05000000000000000000" pitchFamily="2" charset="2"/>
              <a:buNone/>
            </a:pPr>
            <a:r>
              <a:rPr lang="zh-CN" altLang="en-US" sz="2000" dirty="0" smtClean="0">
                <a:latin typeface="华文楷体" panose="02010600040101010101" pitchFamily="2" charset="-122"/>
                <a:ea typeface="华文楷体" panose="02010600040101010101" pitchFamily="2" charset="-122"/>
              </a:rPr>
              <a:t>医疗领域</a:t>
            </a:r>
            <a:endParaRPr lang="zh-CN" altLang="en-US" sz="2000" dirty="0">
              <a:latin typeface="华文楷体" panose="02010600040101010101" pitchFamily="2" charset="-122"/>
              <a:ea typeface="华文楷体" panose="02010600040101010101" pitchFamily="2" charset="-122"/>
            </a:endParaRPr>
          </a:p>
        </p:txBody>
      </p:sp>
      <p:sp>
        <p:nvSpPr>
          <p:cNvPr id="26" name="Rectangle 29"/>
          <p:cNvSpPr/>
          <p:nvPr/>
        </p:nvSpPr>
        <p:spPr>
          <a:xfrm>
            <a:off x="4572008" y="3150040"/>
            <a:ext cx="859867" cy="707886"/>
          </a:xfrm>
          <a:prstGeom prst="rect">
            <a:avLst/>
          </a:prstGeom>
          <a:noFill/>
          <a:ln w="9525">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rgbClr val="0000FF"/>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stStyle>
          <a:p>
            <a:pPr marL="0" indent="0" algn="ctr" defTabSz="913765" eaLnBrk="1" hangingPunct="1">
              <a:spcBef>
                <a:spcPct val="0"/>
              </a:spcBef>
              <a:buClrTx/>
              <a:buFont typeface="Wingdings" panose="05000000000000000000" pitchFamily="2" charset="2"/>
              <a:buNone/>
            </a:pPr>
            <a:r>
              <a:rPr lang="zh-CN" altLang="en-US" sz="2000" dirty="0" smtClean="0">
                <a:latin typeface="华文楷体" panose="02010600040101010101" pitchFamily="2" charset="-122"/>
                <a:ea typeface="华文楷体" panose="02010600040101010101" pitchFamily="2" charset="-122"/>
              </a:rPr>
              <a:t>汽车领域</a:t>
            </a:r>
            <a:endParaRPr lang="zh-CN" altLang="en-US" sz="2000" dirty="0">
              <a:latin typeface="华文楷体" panose="02010600040101010101" pitchFamily="2" charset="-122"/>
              <a:ea typeface="华文楷体" panose="02010600040101010101" pitchFamily="2" charset="-122"/>
            </a:endParaRPr>
          </a:p>
        </p:txBody>
      </p:sp>
      <p:sp>
        <p:nvSpPr>
          <p:cNvPr id="28" name="Rectangle 29"/>
          <p:cNvSpPr/>
          <p:nvPr/>
        </p:nvSpPr>
        <p:spPr>
          <a:xfrm>
            <a:off x="3708008" y="3942128"/>
            <a:ext cx="864516" cy="707886"/>
          </a:xfrm>
          <a:prstGeom prst="rect">
            <a:avLst/>
          </a:prstGeom>
          <a:noFill/>
          <a:ln w="9525">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rgbClr val="0000FF"/>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stStyle>
          <a:p>
            <a:pPr marL="0" indent="0" algn="ctr" defTabSz="913765" eaLnBrk="1" hangingPunct="1">
              <a:spcBef>
                <a:spcPct val="0"/>
              </a:spcBef>
              <a:buClrTx/>
              <a:buFont typeface="Wingdings" panose="05000000000000000000" pitchFamily="2" charset="2"/>
              <a:buNone/>
            </a:pPr>
            <a:r>
              <a:rPr lang="zh-CN" altLang="en-US" sz="2000" dirty="0" smtClean="0">
                <a:latin typeface="华文楷体" panose="02010600040101010101" pitchFamily="2" charset="-122"/>
                <a:ea typeface="华文楷体" panose="02010600040101010101" pitchFamily="2" charset="-122"/>
              </a:rPr>
              <a:t>游戏领域</a:t>
            </a:r>
            <a:endParaRPr lang="zh-CN" altLang="en-US" sz="2000" dirty="0">
              <a:latin typeface="华文楷体" panose="02010600040101010101" pitchFamily="2" charset="-122"/>
              <a:ea typeface="华文楷体" panose="02010600040101010101" pitchFamily="2" charset="-122"/>
            </a:endParaRPr>
          </a:p>
        </p:txBody>
      </p:sp>
      <p:sp>
        <p:nvSpPr>
          <p:cNvPr id="29" name="Rectangle 29"/>
          <p:cNvSpPr/>
          <p:nvPr/>
        </p:nvSpPr>
        <p:spPr>
          <a:xfrm>
            <a:off x="3743912" y="3150040"/>
            <a:ext cx="812727" cy="707886"/>
          </a:xfrm>
          <a:prstGeom prst="rect">
            <a:avLst/>
          </a:prstGeom>
          <a:noFill/>
          <a:ln w="9525">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rgbClr val="0000FF"/>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stStyle>
          <a:p>
            <a:pPr marL="0" indent="0" algn="ctr" defTabSz="913765" eaLnBrk="1" hangingPunct="1">
              <a:spcBef>
                <a:spcPct val="0"/>
              </a:spcBef>
              <a:buClrTx/>
              <a:buFont typeface="Wingdings" panose="05000000000000000000" pitchFamily="2" charset="2"/>
              <a:buNone/>
            </a:pPr>
            <a:r>
              <a:rPr lang="zh-CN" altLang="en-US" sz="2000" dirty="0" smtClean="0">
                <a:latin typeface="华文楷体" panose="02010600040101010101" pitchFamily="2" charset="-122"/>
                <a:ea typeface="华文楷体" panose="02010600040101010101" pitchFamily="2" charset="-122"/>
              </a:rPr>
              <a:t>军事领域</a:t>
            </a:r>
            <a:endParaRPr lang="zh-CN" altLang="en-US" sz="2000" dirty="0">
              <a:latin typeface="华文楷体" panose="02010600040101010101" pitchFamily="2" charset="-122"/>
              <a:ea typeface="华文楷体" panose="02010600040101010101" pitchFamily="2" charset="-122"/>
            </a:endParaRPr>
          </a:p>
        </p:txBody>
      </p:sp>
      <p:cxnSp>
        <p:nvCxnSpPr>
          <p:cNvPr id="30" name="直接连接符 29"/>
          <p:cNvCxnSpPr>
            <a:stCxn id="24" idx="0"/>
            <a:endCxn id="24" idx="4"/>
          </p:cNvCxnSpPr>
          <p:nvPr/>
        </p:nvCxnSpPr>
        <p:spPr>
          <a:xfrm>
            <a:off x="4572004" y="2950248"/>
            <a:ext cx="0" cy="1944216"/>
          </a:xfrm>
          <a:prstGeom prst="line">
            <a:avLst/>
          </a:prstGeom>
          <a:ln w="31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2"/>
            <a:endCxn id="24" idx="6"/>
          </p:cNvCxnSpPr>
          <p:nvPr/>
        </p:nvCxnSpPr>
        <p:spPr>
          <a:xfrm>
            <a:off x="3599896" y="3922356"/>
            <a:ext cx="1944216" cy="0"/>
          </a:xfrm>
          <a:prstGeom prst="line">
            <a:avLst/>
          </a:prstGeom>
          <a:ln w="317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1"/>
            <a:ext cx="611560"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11</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3240360"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研究现状及发展动态</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611560" y="908720"/>
            <a:ext cx="7200800" cy="535531"/>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en-US" altLang="zh-CN" sz="2400" b="1" dirty="0" smtClean="0">
                <a:solidFill>
                  <a:srgbClr val="1F497D"/>
                </a:solidFill>
                <a:latin typeface="Times New Roman" pitchFamily="18" charset="0"/>
                <a:cs typeface="Times New Roman" pitchFamily="18" charset="0"/>
              </a:rPr>
              <a:t>AR/VR</a:t>
            </a:r>
            <a:r>
              <a:rPr lang="zh-CN" altLang="en-US" sz="2400" b="1" dirty="0" smtClean="0">
                <a:solidFill>
                  <a:srgbClr val="1F497D"/>
                </a:solidFill>
                <a:latin typeface="宋体"/>
              </a:rPr>
              <a:t>技术发展动态</a:t>
            </a:r>
            <a:endParaRPr lang="en-US" altLang="zh-CN" sz="2400" b="1" dirty="0">
              <a:solidFill>
                <a:srgbClr val="1F497D"/>
              </a:solidFill>
              <a:latin typeface="宋体"/>
            </a:endParaRPr>
          </a:p>
        </p:txBody>
      </p:sp>
      <p:sp>
        <p:nvSpPr>
          <p:cNvPr id="21" name="TextBox 20"/>
          <p:cNvSpPr txBox="1"/>
          <p:nvPr/>
        </p:nvSpPr>
        <p:spPr>
          <a:xfrm>
            <a:off x="971600" y="1916832"/>
            <a:ext cx="7272808" cy="1200329"/>
          </a:xfrm>
          <a:prstGeom prst="rect">
            <a:avLst/>
          </a:prstGeom>
          <a:noFill/>
        </p:spPr>
        <p:txBody>
          <a:bodyPr wrap="square" rtlCol="0">
            <a:spAutoFit/>
          </a:bodyPr>
          <a:lstStyle/>
          <a:p>
            <a:pPr algn="just">
              <a:lnSpc>
                <a:spcPct val="120000"/>
              </a:lnSpc>
            </a:pPr>
            <a:r>
              <a:rPr lang="en-US" altLang="zh-CN" sz="2000" dirty="0" smtClean="0">
                <a:latin typeface="Times New Roman" pitchFamily="18" charset="0"/>
                <a:cs typeface="Times New Roman" pitchFamily="18" charset="0"/>
              </a:rPr>
              <a:t>         </a:t>
            </a:r>
            <a:r>
              <a:rPr lang="zh-CN" altLang="zh-CN" dirty="0" smtClean="0">
                <a:latin typeface="Times New Roman" pitchFamily="18" charset="0"/>
                <a:cs typeface="Times New Roman" pitchFamily="18" charset="0"/>
              </a:rPr>
              <a:t>目前，主流游戏引擎由于其功能之强大，被用于诸多</a:t>
            </a:r>
            <a:r>
              <a:rPr lang="en-US" altLang="zh-CN" dirty="0" smtClean="0">
                <a:latin typeface="Times New Roman" pitchFamily="18" charset="0"/>
                <a:cs typeface="Times New Roman" pitchFamily="18" charset="0"/>
              </a:rPr>
              <a:t>AR/VR</a:t>
            </a:r>
            <a:r>
              <a:rPr lang="zh-CN" altLang="zh-CN" dirty="0" smtClean="0">
                <a:latin typeface="Times New Roman" pitchFamily="18" charset="0"/>
                <a:cs typeface="Times New Roman" pitchFamily="18" charset="0"/>
              </a:rPr>
              <a:t>产品的开发，其中</a:t>
            </a:r>
            <a:r>
              <a:rPr lang="en-US" altLang="zh-CN" dirty="0" smtClean="0">
                <a:latin typeface="Times New Roman" pitchFamily="18" charset="0"/>
                <a:cs typeface="Times New Roman" pitchFamily="18" charset="0"/>
              </a:rPr>
              <a:t>3D</a:t>
            </a:r>
            <a:r>
              <a:rPr lang="zh-CN" altLang="zh-CN" dirty="0" smtClean="0">
                <a:latin typeface="Times New Roman" pitchFamily="18" charset="0"/>
                <a:cs typeface="Times New Roman" pitchFamily="18" charset="0"/>
              </a:rPr>
              <a:t>引擎的使用更为广泛，常用的</a:t>
            </a:r>
            <a:r>
              <a:rPr lang="en-US" altLang="zh-CN" dirty="0" smtClean="0">
                <a:latin typeface="Times New Roman" pitchFamily="18" charset="0"/>
                <a:cs typeface="Times New Roman" pitchFamily="18" charset="0"/>
              </a:rPr>
              <a:t>3D</a:t>
            </a:r>
            <a:r>
              <a:rPr lang="zh-CN" altLang="zh-CN" dirty="0" smtClean="0">
                <a:latin typeface="Times New Roman" pitchFamily="18" charset="0"/>
                <a:cs typeface="Times New Roman" pitchFamily="18" charset="0"/>
              </a:rPr>
              <a:t>引擎有：</a:t>
            </a:r>
            <a:r>
              <a:rPr lang="en-US" altLang="zh-CN" dirty="0" smtClean="0">
                <a:latin typeface="Times New Roman" pitchFamily="18" charset="0"/>
                <a:cs typeface="Times New Roman" pitchFamily="18" charset="0"/>
              </a:rPr>
              <a:t>Unity</a:t>
            </a:r>
            <a:r>
              <a:rPr lang="zh-CN" altLang="zh-CN"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Unreal Engine </a:t>
            </a:r>
            <a:r>
              <a:rPr lang="zh-CN" altLang="zh-CN" dirty="0" smtClean="0">
                <a:latin typeface="Times New Roman" pitchFamily="18" charset="0"/>
                <a:cs typeface="Times New Roman" pitchFamily="18" charset="0"/>
              </a:rPr>
              <a:t>虚幻引擎、</a:t>
            </a:r>
            <a:r>
              <a:rPr lang="en-US" altLang="zh-CN" dirty="0" smtClean="0">
                <a:latin typeface="Times New Roman" pitchFamily="18" charset="0"/>
                <a:cs typeface="Times New Roman" pitchFamily="18" charset="0"/>
              </a:rPr>
              <a:t>Quest3D</a:t>
            </a:r>
            <a:r>
              <a:rPr lang="zh-CN" altLang="zh-CN"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VRP</a:t>
            </a:r>
            <a:r>
              <a:rPr lang="zh-CN" altLang="zh-CN"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EON</a:t>
            </a:r>
            <a:r>
              <a:rPr lang="zh-CN" altLang="zh-CN" dirty="0" smtClean="0">
                <a:latin typeface="Times New Roman" pitchFamily="18" charset="0"/>
                <a:cs typeface="Times New Roman" pitchFamily="18" charset="0"/>
              </a:rPr>
              <a:t>等</a:t>
            </a:r>
            <a:r>
              <a:rPr lang="zh-CN" altLang="zh-CN"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
        <p:nvSpPr>
          <p:cNvPr id="19" name="矩形 18"/>
          <p:cNvSpPr/>
          <p:nvPr/>
        </p:nvSpPr>
        <p:spPr>
          <a:xfrm>
            <a:off x="971600" y="4455602"/>
            <a:ext cx="7200800" cy="426335"/>
          </a:xfrm>
          <a:prstGeom prst="rect">
            <a:avLst/>
          </a:prstGeom>
        </p:spPr>
        <p:txBody>
          <a:bodyPr wrap="square">
            <a:spAutoFit/>
          </a:bodyPr>
          <a:lstStyle/>
          <a:p>
            <a:pPr marL="342900" indent="-342900" algn="just">
              <a:lnSpc>
                <a:spcPct val="120000"/>
              </a:lnSpc>
              <a:buFont typeface="Wingdings" pitchFamily="2" charset="2"/>
              <a:buChar char="Ø"/>
            </a:pPr>
            <a:r>
              <a:rPr lang="en-US" altLang="zh-CN" sz="2000" b="1" dirty="0" smtClean="0">
                <a:solidFill>
                  <a:srgbClr val="1F497D"/>
                </a:solidFill>
                <a:latin typeface="Times New Roman" pitchFamily="18" charset="0"/>
                <a:cs typeface="Times New Roman" pitchFamily="18" charset="0"/>
              </a:rPr>
              <a:t>AR</a:t>
            </a:r>
            <a:r>
              <a:rPr lang="zh-CN" altLang="en-US" sz="2000" b="1" dirty="0" smtClean="0">
                <a:solidFill>
                  <a:srgbClr val="1F497D"/>
                </a:solidFill>
                <a:latin typeface="Times New Roman" pitchFamily="18" charset="0"/>
                <a:cs typeface="Times New Roman" pitchFamily="18" charset="0"/>
              </a:rPr>
              <a:t>跟踪注册技术</a:t>
            </a:r>
            <a:endParaRPr lang="en-US" altLang="zh-CN" sz="2000" b="1" dirty="0" smtClean="0">
              <a:solidFill>
                <a:srgbClr val="1F497D"/>
              </a:solidFill>
              <a:latin typeface="Times New Roman" pitchFamily="18" charset="0"/>
              <a:cs typeface="Times New Roman" pitchFamily="18" charset="0"/>
            </a:endParaRPr>
          </a:p>
        </p:txBody>
      </p:sp>
      <p:sp>
        <p:nvSpPr>
          <p:cNvPr id="20" name="TextBox 19"/>
          <p:cNvSpPr txBox="1"/>
          <p:nvPr/>
        </p:nvSpPr>
        <p:spPr>
          <a:xfrm>
            <a:off x="1043608" y="4887650"/>
            <a:ext cx="7128792" cy="1754326"/>
          </a:xfrm>
          <a:prstGeom prst="rect">
            <a:avLst/>
          </a:prstGeom>
          <a:noFill/>
        </p:spPr>
        <p:txBody>
          <a:bodyPr wrap="square" rtlCol="0">
            <a:spAutoFit/>
          </a:bodyPr>
          <a:lstStyle/>
          <a:p>
            <a:pPr algn="just">
              <a:lnSpc>
                <a:spcPct val="120000"/>
              </a:lnSpc>
            </a:pPr>
            <a:r>
              <a:rPr lang="zh-CN" altLang="en-US" dirty="0" smtClean="0">
                <a:latin typeface="Times New Roman" pitchFamily="18" charset="0"/>
                <a:cs typeface="Times New Roman" pitchFamily="18" charset="0"/>
              </a:rPr>
              <a:t>       注册：将虚拟信息与摄像机获得的真实场景进行配准的过程。而要实现虚拟信息在真实场景中的精确注册则需要从当前场景中获取虚拟信息与摄像机之间的位置关系，这要求</a:t>
            </a:r>
            <a:r>
              <a:rPr lang="en-US" altLang="zh-CN" dirty="0" smtClean="0">
                <a:latin typeface="Times New Roman" pitchFamily="18" charset="0"/>
                <a:cs typeface="Times New Roman" pitchFamily="18" charset="0"/>
              </a:rPr>
              <a:t>AR</a:t>
            </a:r>
            <a:r>
              <a:rPr lang="zh-CN" altLang="en-US" dirty="0" smtClean="0">
                <a:latin typeface="Times New Roman" pitchFamily="18" charset="0"/>
                <a:cs typeface="Times New Roman" pitchFamily="18" charset="0"/>
              </a:rPr>
              <a:t>系统必须实时地检测摄像机在真实场景中的位置和方向，这个过程称为跟踪。</a:t>
            </a:r>
          </a:p>
          <a:p>
            <a:pPr algn="just">
              <a:lnSpc>
                <a:spcPct val="120000"/>
              </a:lnSpc>
            </a:pPr>
            <a:endParaRPr lang="zh-CN" altLang="en-US" dirty="0">
              <a:latin typeface="Times New Roman" pitchFamily="18" charset="0"/>
              <a:cs typeface="Times New Roman" pitchFamily="18" charset="0"/>
            </a:endParaRPr>
          </a:p>
        </p:txBody>
      </p:sp>
      <p:sp>
        <p:nvSpPr>
          <p:cNvPr id="22" name="矩形 21"/>
          <p:cNvSpPr/>
          <p:nvPr/>
        </p:nvSpPr>
        <p:spPr>
          <a:xfrm>
            <a:off x="971600" y="1484784"/>
            <a:ext cx="7200800" cy="426335"/>
          </a:xfrm>
          <a:prstGeom prst="rect">
            <a:avLst/>
          </a:prstGeom>
        </p:spPr>
        <p:txBody>
          <a:bodyPr wrap="square">
            <a:spAutoFit/>
          </a:bodyPr>
          <a:lstStyle/>
          <a:p>
            <a:pPr marL="342900" indent="-342900" algn="just">
              <a:lnSpc>
                <a:spcPct val="120000"/>
              </a:lnSpc>
              <a:buFont typeface="Wingdings" pitchFamily="2" charset="2"/>
              <a:buChar char="Ø"/>
            </a:pPr>
            <a:r>
              <a:rPr lang="zh-CN" altLang="en-US" sz="2000" b="1" dirty="0" smtClean="0">
                <a:solidFill>
                  <a:srgbClr val="1F497D"/>
                </a:solidFill>
                <a:latin typeface="Times New Roman" pitchFamily="18" charset="0"/>
                <a:cs typeface="Times New Roman" pitchFamily="18" charset="0"/>
              </a:rPr>
              <a:t>三维建模技术</a:t>
            </a:r>
            <a:endParaRPr lang="en-US" altLang="zh-CN" sz="2000" b="1" dirty="0" smtClean="0">
              <a:solidFill>
                <a:srgbClr val="1F497D"/>
              </a:solidFill>
              <a:latin typeface="Times New Roman" pitchFamily="18" charset="0"/>
              <a:cs typeface="Times New Roman" pitchFamily="18" charset="0"/>
            </a:endParaRPr>
          </a:p>
        </p:txBody>
      </p:sp>
      <p:sp>
        <p:nvSpPr>
          <p:cNvPr id="25" name="TextBox 24"/>
          <p:cNvSpPr txBox="1"/>
          <p:nvPr/>
        </p:nvSpPr>
        <p:spPr>
          <a:xfrm>
            <a:off x="1043608" y="3645024"/>
            <a:ext cx="7272808" cy="757130"/>
          </a:xfrm>
          <a:prstGeom prst="rect">
            <a:avLst/>
          </a:prstGeom>
          <a:noFill/>
        </p:spPr>
        <p:txBody>
          <a:bodyPr wrap="square" rtlCol="0">
            <a:spAutoFit/>
          </a:bodyPr>
          <a:lstStyle/>
          <a:p>
            <a:pPr algn="just">
              <a:lnSpc>
                <a:spcPct val="120000"/>
              </a:lnSpc>
            </a:pPr>
            <a:r>
              <a:rPr lang="zh-CN" altLang="en-US" dirty="0" smtClean="0"/>
              <a:t>        较为常用的交互技术主要有手势识别、面部表情的识别、眼动跟踪以及语音识别等。</a:t>
            </a:r>
            <a:endParaRPr lang="zh-CN" altLang="en-US" dirty="0">
              <a:latin typeface="Times New Roman" pitchFamily="18" charset="0"/>
              <a:cs typeface="Times New Roman" pitchFamily="18" charset="0"/>
            </a:endParaRPr>
          </a:p>
        </p:txBody>
      </p:sp>
      <p:sp>
        <p:nvSpPr>
          <p:cNvPr id="26" name="矩形 25"/>
          <p:cNvSpPr/>
          <p:nvPr/>
        </p:nvSpPr>
        <p:spPr>
          <a:xfrm>
            <a:off x="971600" y="3212976"/>
            <a:ext cx="7200800" cy="426335"/>
          </a:xfrm>
          <a:prstGeom prst="rect">
            <a:avLst/>
          </a:prstGeom>
        </p:spPr>
        <p:txBody>
          <a:bodyPr wrap="square">
            <a:spAutoFit/>
          </a:bodyPr>
          <a:lstStyle/>
          <a:p>
            <a:pPr marL="342900" indent="-342900" algn="just">
              <a:lnSpc>
                <a:spcPct val="120000"/>
              </a:lnSpc>
              <a:buFont typeface="Wingdings" pitchFamily="2" charset="2"/>
              <a:buChar char="Ø"/>
            </a:pPr>
            <a:r>
              <a:rPr lang="zh-CN" altLang="en-US" sz="2000" b="1" dirty="0" smtClean="0">
                <a:solidFill>
                  <a:srgbClr val="1F497D"/>
                </a:solidFill>
                <a:latin typeface="Times New Roman" pitchFamily="18" charset="0"/>
                <a:cs typeface="Times New Roman" pitchFamily="18" charset="0"/>
              </a:rPr>
              <a:t>人机交互技术</a:t>
            </a:r>
            <a:endParaRPr lang="en-US" altLang="zh-CN" sz="2000" b="1" dirty="0" smtClean="0">
              <a:solidFill>
                <a:srgbClr val="1F497D"/>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1"/>
            <a:ext cx="611560"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12</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3240360"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研究现状及发展动态</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251520" y="908720"/>
            <a:ext cx="7200800" cy="493148"/>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en-US" altLang="zh-CN" sz="2400" b="1" dirty="0" smtClean="0">
                <a:solidFill>
                  <a:srgbClr val="1F497D"/>
                </a:solidFill>
                <a:latin typeface="Times New Roman" pitchFamily="18" charset="0"/>
                <a:cs typeface="Times New Roman" pitchFamily="18" charset="0"/>
              </a:rPr>
              <a:t>AR/VR</a:t>
            </a:r>
            <a:r>
              <a:rPr lang="zh-CN" altLang="en-US" sz="2400" b="1" dirty="0" smtClean="0">
                <a:solidFill>
                  <a:srgbClr val="1F497D"/>
                </a:solidFill>
                <a:latin typeface="Times New Roman" pitchFamily="18" charset="0"/>
                <a:cs typeface="Times New Roman" pitchFamily="18" charset="0"/>
              </a:rPr>
              <a:t>文献</a:t>
            </a:r>
            <a:r>
              <a:rPr lang="zh-CN" altLang="en-US" sz="2400" b="1" dirty="0" smtClean="0">
                <a:solidFill>
                  <a:srgbClr val="1F497D"/>
                </a:solidFill>
                <a:latin typeface="宋体"/>
              </a:rPr>
              <a:t>综述</a:t>
            </a:r>
            <a:endParaRPr lang="en-US" altLang="zh-CN" sz="2400" b="1" dirty="0">
              <a:solidFill>
                <a:srgbClr val="1F497D"/>
              </a:solidFill>
              <a:latin typeface="宋体"/>
            </a:endParaRPr>
          </a:p>
        </p:txBody>
      </p:sp>
      <p:graphicFrame>
        <p:nvGraphicFramePr>
          <p:cNvPr id="24" name="表格 23"/>
          <p:cNvGraphicFramePr>
            <a:graphicFrameLocks noGrp="1"/>
          </p:cNvGraphicFramePr>
          <p:nvPr/>
        </p:nvGraphicFramePr>
        <p:xfrm>
          <a:off x="611560" y="1484784"/>
          <a:ext cx="7920880" cy="4784795"/>
        </p:xfrm>
        <a:graphic>
          <a:graphicData uri="http://schemas.openxmlformats.org/drawingml/2006/table">
            <a:tbl>
              <a:tblPr firstRow="1" bandRow="1">
                <a:tableStyleId>{073A0DAA-6AF3-43AB-8588-CEC1D06C72B9}</a:tableStyleId>
              </a:tblPr>
              <a:tblGrid>
                <a:gridCol w="1576301"/>
                <a:gridCol w="6344579"/>
              </a:tblGrid>
              <a:tr h="519228">
                <a:tc>
                  <a:txBody>
                    <a:bodyPr/>
                    <a:lstStyle/>
                    <a:p>
                      <a:pPr algn="ctr"/>
                      <a:r>
                        <a:rPr lang="zh-CN" altLang="en-US" sz="1800" dirty="0"/>
                        <a:t>年份</a:t>
                      </a:r>
                    </a:p>
                  </a:txBody>
                  <a:tcPr anchor="ctr">
                    <a:solidFill>
                      <a:srgbClr val="0B0E91"/>
                    </a:solidFill>
                  </a:tcPr>
                </a:tc>
                <a:tc>
                  <a:txBody>
                    <a:bodyPr/>
                    <a:lstStyle/>
                    <a:p>
                      <a:pPr algn="ctr"/>
                      <a:r>
                        <a:rPr lang="zh-CN" altLang="en-US" sz="1800" dirty="0"/>
                        <a:t>作者、文献名</a:t>
                      </a:r>
                    </a:p>
                  </a:txBody>
                  <a:tcPr anchor="ctr">
                    <a:solidFill>
                      <a:srgbClr val="0B0E91"/>
                    </a:solidFill>
                  </a:tcPr>
                </a:tc>
              </a:tr>
              <a:tr h="1248047">
                <a:tc>
                  <a:txBody>
                    <a:bodyPr/>
                    <a:lstStyle/>
                    <a:p>
                      <a:pPr algn="ctr"/>
                      <a:r>
                        <a:rPr lang="en-US" altLang="zh-CN" dirty="0" smtClean="0">
                          <a:latin typeface="Times New Roman" pitchFamily="18" charset="0"/>
                          <a:cs typeface="Times New Roman" pitchFamily="18" charset="0"/>
                        </a:rPr>
                        <a:t>2018</a:t>
                      </a:r>
                      <a:endParaRPr lang="zh-CN" altLang="en-US" dirty="0">
                        <a:latin typeface="Times New Roman" pitchFamily="18" charset="0"/>
                        <a:cs typeface="Times New Roman"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latin typeface="Times New Roman" pitchFamily="18" charset="0"/>
                          <a:ea typeface="+mn-ea"/>
                          <a:cs typeface="Times New Roman" pitchFamily="18" charset="0"/>
                        </a:rPr>
                        <a:t>Tomlein M, </a:t>
                      </a:r>
                      <a:r>
                        <a:rPr lang="en-US" altLang="zh-CN" sz="1800" b="0" i="0" kern="1200" dirty="0" err="1" smtClean="0">
                          <a:solidFill>
                            <a:schemeClr val="dk1"/>
                          </a:solidFill>
                          <a:latin typeface="Times New Roman" pitchFamily="18" charset="0"/>
                          <a:ea typeface="+mn-ea"/>
                          <a:cs typeface="Times New Roman" pitchFamily="18" charset="0"/>
                        </a:rPr>
                        <a:t>Grønbæk</a:t>
                      </a:r>
                      <a:r>
                        <a:rPr lang="en-US" altLang="zh-CN" sz="1800" b="0" i="0" kern="1200" dirty="0" smtClean="0">
                          <a:solidFill>
                            <a:schemeClr val="dk1"/>
                          </a:solidFill>
                          <a:latin typeface="Times New Roman" pitchFamily="18" charset="0"/>
                          <a:ea typeface="+mn-ea"/>
                          <a:cs typeface="Times New Roman" pitchFamily="18" charset="0"/>
                        </a:rPr>
                        <a:t> K. Augmented Reality Supported Modeling of Industrial Systems to Infer Software Configuration[J]. Proceedings of the ACM on Human-Computer Interaction, 2018, 2.</a:t>
                      </a:r>
                      <a:endParaRPr lang="zh-CN" altLang="en-US" dirty="0">
                        <a:latin typeface="Times New Roman" pitchFamily="18" charset="0"/>
                        <a:cs typeface="Times New Roman" pitchFamily="18" charset="0"/>
                      </a:endParaRPr>
                    </a:p>
                  </a:txBody>
                  <a:tcPr anchor="ctr"/>
                </a:tc>
              </a:tr>
              <a:tr h="1170930">
                <a:tc>
                  <a:txBody>
                    <a:bodyPr/>
                    <a:lstStyle/>
                    <a:p>
                      <a:pPr algn="ctr"/>
                      <a:r>
                        <a:rPr lang="en-US" altLang="zh-CN" dirty="0" smtClean="0">
                          <a:latin typeface="Times New Roman" pitchFamily="18" charset="0"/>
                          <a:cs typeface="Times New Roman" pitchFamily="18" charset="0"/>
                        </a:rPr>
                        <a:t>2018</a:t>
                      </a:r>
                      <a:endParaRPr lang="zh-CN" altLang="en-US" dirty="0">
                        <a:latin typeface="Times New Roman" pitchFamily="18" charset="0"/>
                        <a:cs typeface="Times New Roman"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err="1" smtClean="0">
                          <a:solidFill>
                            <a:schemeClr val="dk1"/>
                          </a:solidFill>
                          <a:latin typeface="Times New Roman" pitchFamily="18" charset="0"/>
                          <a:ea typeface="+mn-ea"/>
                          <a:cs typeface="Times New Roman" pitchFamily="18" charset="0"/>
                        </a:rPr>
                        <a:t>Mourtzis</a:t>
                      </a:r>
                      <a:r>
                        <a:rPr lang="en-US" altLang="zh-CN" sz="1800" b="0" i="0" kern="1200" dirty="0" smtClean="0">
                          <a:solidFill>
                            <a:schemeClr val="dk1"/>
                          </a:solidFill>
                          <a:latin typeface="Times New Roman" pitchFamily="18" charset="0"/>
                          <a:ea typeface="+mn-ea"/>
                          <a:cs typeface="Times New Roman" pitchFamily="18" charset="0"/>
                        </a:rPr>
                        <a:t> D, </a:t>
                      </a:r>
                      <a:r>
                        <a:rPr lang="en-US" altLang="zh-CN" sz="1800" b="0" i="0" kern="1200" dirty="0" err="1" smtClean="0">
                          <a:solidFill>
                            <a:schemeClr val="dk1"/>
                          </a:solidFill>
                          <a:latin typeface="Times New Roman" pitchFamily="18" charset="0"/>
                          <a:ea typeface="+mn-ea"/>
                          <a:cs typeface="Times New Roman" pitchFamily="18" charset="0"/>
                        </a:rPr>
                        <a:t>Zogopoulos</a:t>
                      </a:r>
                      <a:r>
                        <a:rPr lang="en-US" altLang="zh-CN" sz="1800" b="0" i="0" kern="1200" dirty="0" smtClean="0">
                          <a:solidFill>
                            <a:schemeClr val="dk1"/>
                          </a:solidFill>
                          <a:latin typeface="Times New Roman" pitchFamily="18" charset="0"/>
                          <a:ea typeface="+mn-ea"/>
                          <a:cs typeface="Times New Roman" pitchFamily="18" charset="0"/>
                        </a:rPr>
                        <a:t> V, </a:t>
                      </a:r>
                      <a:r>
                        <a:rPr lang="en-US" altLang="zh-CN" sz="1800" b="0" i="0" kern="1200" dirty="0" err="1" smtClean="0">
                          <a:solidFill>
                            <a:schemeClr val="dk1"/>
                          </a:solidFill>
                          <a:latin typeface="Times New Roman" pitchFamily="18" charset="0"/>
                          <a:ea typeface="+mn-ea"/>
                          <a:cs typeface="Times New Roman" pitchFamily="18" charset="0"/>
                        </a:rPr>
                        <a:t>Katagis</a:t>
                      </a:r>
                      <a:r>
                        <a:rPr lang="en-US" altLang="zh-CN" sz="1800" b="0" i="0" kern="1200" dirty="0" smtClean="0">
                          <a:solidFill>
                            <a:schemeClr val="dk1"/>
                          </a:solidFill>
                          <a:latin typeface="Times New Roman" pitchFamily="18" charset="0"/>
                          <a:ea typeface="+mn-ea"/>
                          <a:cs typeface="Times New Roman" pitchFamily="18" charset="0"/>
                        </a:rPr>
                        <a:t> I, et al. Augmented Reality based Visualization of CAM Instructions towards Industry 4.0 paradigm: a CNC Bending Machine case study[J]. </a:t>
                      </a:r>
                      <a:r>
                        <a:rPr lang="en-US" altLang="zh-CN" sz="1800" b="0" i="0" kern="1200" dirty="0" err="1" smtClean="0">
                          <a:solidFill>
                            <a:schemeClr val="dk1"/>
                          </a:solidFill>
                          <a:latin typeface="Times New Roman" pitchFamily="18" charset="0"/>
                          <a:ea typeface="+mn-ea"/>
                          <a:cs typeface="Times New Roman" pitchFamily="18" charset="0"/>
                        </a:rPr>
                        <a:t>Procedia</a:t>
                      </a:r>
                      <a:r>
                        <a:rPr lang="en-US" altLang="zh-CN" sz="1800" b="0" i="0" kern="1200" dirty="0" smtClean="0">
                          <a:solidFill>
                            <a:schemeClr val="dk1"/>
                          </a:solidFill>
                          <a:latin typeface="Times New Roman" pitchFamily="18" charset="0"/>
                          <a:ea typeface="+mn-ea"/>
                          <a:cs typeface="Times New Roman" pitchFamily="18" charset="0"/>
                        </a:rPr>
                        <a:t> </a:t>
                      </a:r>
                      <a:r>
                        <a:rPr lang="en-US" altLang="zh-CN" sz="1800" b="0" i="0" kern="1200" dirty="0" err="1" smtClean="0">
                          <a:solidFill>
                            <a:schemeClr val="dk1"/>
                          </a:solidFill>
                          <a:latin typeface="Times New Roman" pitchFamily="18" charset="0"/>
                          <a:ea typeface="+mn-ea"/>
                          <a:cs typeface="Times New Roman" pitchFamily="18" charset="0"/>
                        </a:rPr>
                        <a:t>Cirp</a:t>
                      </a:r>
                      <a:r>
                        <a:rPr lang="en-US" altLang="zh-CN" sz="1800" b="0" i="0" kern="1200" dirty="0" smtClean="0">
                          <a:solidFill>
                            <a:schemeClr val="dk1"/>
                          </a:solidFill>
                          <a:latin typeface="Times New Roman" pitchFamily="18" charset="0"/>
                          <a:ea typeface="+mn-ea"/>
                          <a:cs typeface="Times New Roman" pitchFamily="18" charset="0"/>
                        </a:rPr>
                        <a:t>, 2018, 70:368-373.</a:t>
                      </a:r>
                      <a:endParaRPr lang="zh-CN" altLang="en-US" dirty="0">
                        <a:latin typeface="Times New Roman" pitchFamily="18" charset="0"/>
                        <a:cs typeface="Times New Roman" pitchFamily="18" charset="0"/>
                      </a:endParaRPr>
                    </a:p>
                  </a:txBody>
                  <a:tcPr anchor="ctr"/>
                </a:tc>
              </a:tr>
              <a:tr h="1170930">
                <a:tc>
                  <a:txBody>
                    <a:bodyPr/>
                    <a:lstStyle/>
                    <a:p>
                      <a:pPr algn="ctr"/>
                      <a:r>
                        <a:rPr lang="en-US" altLang="zh-CN" dirty="0" smtClean="0">
                          <a:latin typeface="Times New Roman" pitchFamily="18" charset="0"/>
                          <a:cs typeface="Times New Roman" pitchFamily="18" charset="0"/>
                        </a:rPr>
                        <a:t>2016</a:t>
                      </a:r>
                      <a:endParaRPr lang="zh-CN" altLang="en-US" dirty="0">
                        <a:latin typeface="Times New Roman" pitchFamily="18" charset="0"/>
                        <a:cs typeface="Times New Roman"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err="1" smtClean="0">
                          <a:solidFill>
                            <a:schemeClr val="dk1"/>
                          </a:solidFill>
                          <a:latin typeface="Times New Roman" pitchFamily="18" charset="0"/>
                          <a:ea typeface="+mn-ea"/>
                          <a:cs typeface="Times New Roman" pitchFamily="18" charset="0"/>
                        </a:rPr>
                        <a:t>Aschenbrenner</a:t>
                      </a:r>
                      <a:r>
                        <a:rPr lang="en-US" altLang="zh-CN" sz="1800" b="0" i="0" kern="1200" dirty="0" smtClean="0">
                          <a:solidFill>
                            <a:schemeClr val="dk1"/>
                          </a:solidFill>
                          <a:latin typeface="Times New Roman" pitchFamily="18" charset="0"/>
                          <a:ea typeface="+mn-ea"/>
                          <a:cs typeface="Times New Roman" pitchFamily="18" charset="0"/>
                        </a:rPr>
                        <a:t> D, </a:t>
                      </a:r>
                      <a:r>
                        <a:rPr lang="en-US" altLang="zh-CN" sz="1800" b="0" i="0" kern="1200" dirty="0" err="1" smtClean="0">
                          <a:solidFill>
                            <a:schemeClr val="dk1"/>
                          </a:solidFill>
                          <a:latin typeface="Times New Roman" pitchFamily="18" charset="0"/>
                          <a:ea typeface="+mn-ea"/>
                          <a:cs typeface="Times New Roman" pitchFamily="18" charset="0"/>
                        </a:rPr>
                        <a:t>Latoschik</a:t>
                      </a:r>
                      <a:r>
                        <a:rPr lang="en-US" altLang="zh-CN" sz="1800" b="0" i="0" kern="1200" dirty="0" smtClean="0">
                          <a:solidFill>
                            <a:schemeClr val="dk1"/>
                          </a:solidFill>
                          <a:latin typeface="Times New Roman" pitchFamily="18" charset="0"/>
                          <a:ea typeface="+mn-ea"/>
                          <a:cs typeface="Times New Roman" pitchFamily="18" charset="0"/>
                        </a:rPr>
                        <a:t> M E, Schilling K. Industrial maintenance with augmented reality: two case studies[C]// ACM Conference on Virtual Reality Software and Technology. ACM, 2016:341-342.</a:t>
                      </a:r>
                      <a:endParaRPr lang="zh-CN" altLang="en-US" dirty="0">
                        <a:latin typeface="Times New Roman" pitchFamily="18" charset="0"/>
                        <a:cs typeface="Times New Roman" pitchFamily="18" charset="0"/>
                      </a:endParaRPr>
                    </a:p>
                  </a:txBody>
                  <a:tcPr anchor="ctr"/>
                </a:tc>
              </a:tr>
              <a:tr h="630501">
                <a:tc>
                  <a:txBody>
                    <a:bodyPr/>
                    <a:lstStyle/>
                    <a:p>
                      <a:pPr algn="ctr"/>
                      <a:r>
                        <a:rPr lang="en-US" altLang="zh-CN" dirty="0" smtClean="0">
                          <a:latin typeface="Times New Roman" pitchFamily="18" charset="0"/>
                          <a:cs typeface="Times New Roman" pitchFamily="18" charset="0"/>
                        </a:rPr>
                        <a:t>2018</a:t>
                      </a:r>
                      <a:endParaRPr lang="zh-CN" altLang="en-US" dirty="0">
                        <a:latin typeface="Times New Roman" pitchFamily="18" charset="0"/>
                        <a:cs typeface="Times New Roman" pitchFamily="18" charset="0"/>
                      </a:endParaRPr>
                    </a:p>
                  </a:txBody>
                  <a:tcPr anchor="ctr"/>
                </a:tc>
                <a:tc>
                  <a:txBody>
                    <a:bodyPr/>
                    <a:lstStyle/>
                    <a:p>
                      <a:pPr algn="ctr"/>
                      <a:r>
                        <a:rPr lang="zh-CN" altLang="en-US" sz="1800" b="0" i="0" kern="1200" dirty="0" smtClean="0">
                          <a:solidFill>
                            <a:schemeClr val="dk1"/>
                          </a:solidFill>
                          <a:latin typeface="Times New Roman" pitchFamily="18" charset="0"/>
                          <a:ea typeface="+mn-ea"/>
                          <a:cs typeface="Times New Roman" pitchFamily="18" charset="0"/>
                        </a:rPr>
                        <a:t>梁欢</a:t>
                      </a:r>
                      <a:r>
                        <a:rPr lang="en-US" altLang="zh-CN" sz="1800" b="0" i="0" kern="1200" dirty="0" smtClean="0">
                          <a:solidFill>
                            <a:schemeClr val="dk1"/>
                          </a:solidFill>
                          <a:latin typeface="Times New Roman" pitchFamily="18" charset="0"/>
                          <a:ea typeface="+mn-ea"/>
                          <a:cs typeface="Times New Roman" pitchFamily="18" charset="0"/>
                        </a:rPr>
                        <a:t>, </a:t>
                      </a:r>
                      <a:r>
                        <a:rPr lang="zh-CN" altLang="en-US" sz="1800" b="0" i="0" kern="1200" dirty="0" smtClean="0">
                          <a:solidFill>
                            <a:schemeClr val="dk1"/>
                          </a:solidFill>
                          <a:latin typeface="Times New Roman" pitchFamily="18" charset="0"/>
                          <a:ea typeface="+mn-ea"/>
                          <a:cs typeface="Times New Roman" pitchFamily="18" charset="0"/>
                        </a:rPr>
                        <a:t>陈一民</a:t>
                      </a:r>
                      <a:r>
                        <a:rPr lang="en-US" altLang="zh-CN" sz="1800" b="0" i="0" kern="1200" dirty="0" smtClean="0">
                          <a:solidFill>
                            <a:schemeClr val="dk1"/>
                          </a:solidFill>
                          <a:latin typeface="Times New Roman" pitchFamily="18" charset="0"/>
                          <a:ea typeface="+mn-ea"/>
                          <a:cs typeface="Times New Roman" pitchFamily="18" charset="0"/>
                        </a:rPr>
                        <a:t>, </a:t>
                      </a:r>
                      <a:r>
                        <a:rPr lang="zh-CN" altLang="en-US" sz="1800" b="0" i="0" kern="1200" dirty="0" smtClean="0">
                          <a:solidFill>
                            <a:schemeClr val="dk1"/>
                          </a:solidFill>
                          <a:latin typeface="Times New Roman" pitchFamily="18" charset="0"/>
                          <a:ea typeface="+mn-ea"/>
                          <a:cs typeface="Times New Roman" pitchFamily="18" charset="0"/>
                        </a:rPr>
                        <a:t>李德旭</a:t>
                      </a:r>
                      <a:r>
                        <a:rPr lang="en-US" altLang="zh-CN" sz="1800" b="0" i="0" kern="1200" dirty="0" smtClean="0">
                          <a:solidFill>
                            <a:schemeClr val="dk1"/>
                          </a:solidFill>
                          <a:latin typeface="Times New Roman" pitchFamily="18" charset="0"/>
                          <a:ea typeface="+mn-ea"/>
                          <a:cs typeface="Times New Roman" pitchFamily="18" charset="0"/>
                        </a:rPr>
                        <a:t>,</a:t>
                      </a:r>
                      <a:r>
                        <a:rPr lang="zh-CN" altLang="en-US" sz="1800" b="0" i="0" kern="1200" dirty="0" smtClean="0">
                          <a:solidFill>
                            <a:schemeClr val="dk1"/>
                          </a:solidFill>
                          <a:latin typeface="Times New Roman" pitchFamily="18" charset="0"/>
                          <a:ea typeface="+mn-ea"/>
                          <a:cs typeface="Times New Roman" pitchFamily="18" charset="0"/>
                        </a:rPr>
                        <a:t>等</a:t>
                      </a:r>
                      <a:r>
                        <a:rPr lang="en-US" altLang="zh-CN" sz="1800" b="0" i="0" kern="1200" dirty="0" smtClean="0">
                          <a:solidFill>
                            <a:schemeClr val="dk1"/>
                          </a:solidFill>
                          <a:latin typeface="Times New Roman" pitchFamily="18" charset="0"/>
                          <a:ea typeface="+mn-ea"/>
                          <a:cs typeface="Times New Roman" pitchFamily="18" charset="0"/>
                        </a:rPr>
                        <a:t>. </a:t>
                      </a:r>
                      <a:r>
                        <a:rPr lang="zh-CN" altLang="en-US" sz="1800" b="0" i="0" kern="1200" dirty="0" smtClean="0">
                          <a:solidFill>
                            <a:schemeClr val="dk1"/>
                          </a:solidFill>
                          <a:latin typeface="Times New Roman" pitchFamily="18" charset="0"/>
                          <a:ea typeface="+mn-ea"/>
                          <a:cs typeface="Times New Roman" pitchFamily="18" charset="0"/>
                        </a:rPr>
                        <a:t>面向移动增强现实的手势交互方法</a:t>
                      </a:r>
                      <a:r>
                        <a:rPr lang="en-US" altLang="zh-CN" sz="1800" b="0" i="0" kern="1200" dirty="0" smtClean="0">
                          <a:solidFill>
                            <a:schemeClr val="dk1"/>
                          </a:solidFill>
                          <a:latin typeface="Times New Roman" pitchFamily="18" charset="0"/>
                          <a:ea typeface="+mn-ea"/>
                          <a:cs typeface="Times New Roman" pitchFamily="18" charset="0"/>
                        </a:rPr>
                        <a:t>[J]. </a:t>
                      </a:r>
                      <a:r>
                        <a:rPr lang="zh-CN" altLang="en-US" sz="1800" b="0" i="0" kern="1200" dirty="0" smtClean="0">
                          <a:solidFill>
                            <a:schemeClr val="dk1"/>
                          </a:solidFill>
                          <a:latin typeface="Times New Roman" pitchFamily="18" charset="0"/>
                          <a:ea typeface="+mn-ea"/>
                          <a:cs typeface="Times New Roman" pitchFamily="18" charset="0"/>
                        </a:rPr>
                        <a:t>微型电脑应用</a:t>
                      </a:r>
                      <a:r>
                        <a:rPr lang="en-US" altLang="zh-CN" sz="1800" b="0" i="0" kern="1200" dirty="0" smtClean="0">
                          <a:solidFill>
                            <a:schemeClr val="dk1"/>
                          </a:solidFill>
                          <a:latin typeface="Times New Roman" pitchFamily="18" charset="0"/>
                          <a:ea typeface="+mn-ea"/>
                          <a:cs typeface="Times New Roman" pitchFamily="18" charset="0"/>
                        </a:rPr>
                        <a:t>, 2018(5).</a:t>
                      </a:r>
                      <a:endParaRPr lang="zh-CN" altLang="en-US" dirty="0">
                        <a:latin typeface="Times New Roman" pitchFamily="18" charset="0"/>
                        <a:cs typeface="Times New Roman" pitchFamily="18" charset="0"/>
                      </a:endParaRPr>
                    </a:p>
                  </a:txBody>
                  <a:tcPr anchor="ctr"/>
                </a:tc>
              </a:tr>
            </a:tbl>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prstClr val="white"/>
                </a:solidFill>
                <a:latin typeface="Times New Roman" panose="02020603050405020304" pitchFamily="18" charset="0"/>
              </a:rPr>
              <a:t>CONTENTS</a:t>
            </a:r>
            <a:endParaRPr lang="zh-CN" altLang="en-US" sz="5500" dirty="0">
              <a:solidFill>
                <a:prstClr val="white"/>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551068" y="6483350"/>
            <a:ext cx="413419"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13</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49" name="圆角矩形 48"/>
          <p:cNvSpPr/>
          <p:nvPr/>
        </p:nvSpPr>
        <p:spPr>
          <a:xfrm>
            <a:off x="2371754" y="1231438"/>
            <a:ext cx="4576510" cy="613386"/>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选题背景及研究意义</a:t>
            </a:r>
          </a:p>
        </p:txBody>
      </p:sp>
      <p:sp>
        <p:nvSpPr>
          <p:cNvPr id="51" name="圆角矩形 50"/>
          <p:cNvSpPr/>
          <p:nvPr/>
        </p:nvSpPr>
        <p:spPr>
          <a:xfrm>
            <a:off x="2371754" y="3462631"/>
            <a:ext cx="4576510" cy="612000"/>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sym typeface="+mn-ea"/>
              </a:rPr>
              <a:t>研究内容及思路</a:t>
            </a:r>
          </a:p>
        </p:txBody>
      </p:sp>
      <p:sp>
        <p:nvSpPr>
          <p:cNvPr id="52" name="圆角矩形 51"/>
          <p:cNvSpPr/>
          <p:nvPr/>
        </p:nvSpPr>
        <p:spPr>
          <a:xfrm>
            <a:off x="2362200" y="4221088"/>
            <a:ext cx="4586064" cy="612031"/>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总 结</a:t>
            </a:r>
            <a:endParaRPr lang="zh-CN" altLang="en-US" sz="3200" b="1" kern="0" dirty="0">
              <a:solidFill>
                <a:srgbClr val="000000"/>
              </a:solidFill>
              <a:latin typeface="黑体" panose="02010609060101010101" pitchFamily="49" charset="-122"/>
              <a:ea typeface="黑体" panose="02010609060101010101" pitchFamily="49" charset="-122"/>
            </a:endParaRP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1</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2</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3</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4</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5</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6</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460432" y="6309320"/>
            <a:ext cx="440465"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14</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4</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2808312"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研究内容及思路</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539552" y="836712"/>
            <a:ext cx="7200800" cy="476669"/>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zh-CN" altLang="en-US" sz="2400" b="1" dirty="0" smtClean="0">
                <a:solidFill>
                  <a:srgbClr val="1F497D"/>
                </a:solidFill>
                <a:latin typeface="宋体"/>
              </a:rPr>
              <a:t>研究内容及思路</a:t>
            </a:r>
            <a:endParaRPr lang="en-US" altLang="zh-CN" sz="2400" b="1" dirty="0">
              <a:solidFill>
                <a:srgbClr val="1F497D"/>
              </a:solidFill>
              <a:latin typeface="宋体"/>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33" name="Object 9"/>
          <p:cNvGraphicFramePr>
            <a:graphicFrameLocks noChangeAspect="1"/>
          </p:cNvGraphicFramePr>
          <p:nvPr/>
        </p:nvGraphicFramePr>
        <p:xfrm>
          <a:off x="2483768" y="1412776"/>
          <a:ext cx="4038394" cy="4945898"/>
        </p:xfrm>
        <a:graphic>
          <a:graphicData uri="http://schemas.openxmlformats.org/presentationml/2006/ole">
            <p:oleObj spid="_x0000_s1033" name="Visio" r:id="rId3" imgW="2266963" imgH="2781396" progId="Visio.Drawing.15">
              <p:embed/>
            </p:oleObj>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460432" y="6309320"/>
            <a:ext cx="512473"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15</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4</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2808312"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研究内容及思路</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683568" y="1052736"/>
            <a:ext cx="7200800" cy="535531"/>
          </a:xfrm>
          <a:prstGeom prst="rect">
            <a:avLst/>
          </a:prstGeom>
        </p:spPr>
        <p:txBody>
          <a:bodyPr wrap="square">
            <a:spAutoFit/>
          </a:bodyPr>
          <a:lstStyle/>
          <a:p>
            <a:pPr marL="342900" indent="-342900" algn="just">
              <a:lnSpc>
                <a:spcPct val="120000"/>
              </a:lnSpc>
              <a:buFont typeface="Wingdings" pitchFamily="2" charset="2"/>
              <a:buChar char="Ø"/>
            </a:pPr>
            <a:r>
              <a:rPr lang="zh-CN" altLang="en-US" sz="2400" b="1" dirty="0" smtClean="0">
                <a:solidFill>
                  <a:srgbClr val="1F497D"/>
                </a:solidFill>
                <a:latin typeface="宋体"/>
              </a:rPr>
              <a:t>设计仿真模型及仿真方法</a:t>
            </a:r>
            <a:endParaRPr lang="en-US" altLang="zh-CN" sz="2400" b="1" dirty="0">
              <a:solidFill>
                <a:srgbClr val="1F497D"/>
              </a:solidFill>
              <a:latin typeface="宋体"/>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TextBox 28"/>
          <p:cNvSpPr txBox="1"/>
          <p:nvPr/>
        </p:nvSpPr>
        <p:spPr>
          <a:xfrm>
            <a:off x="1403648" y="1700808"/>
            <a:ext cx="2553904" cy="400110"/>
          </a:xfrm>
          <a:prstGeom prst="rect">
            <a:avLst/>
          </a:prstGeom>
          <a:noFill/>
        </p:spPr>
        <p:txBody>
          <a:bodyPr wrap="none" rtlCol="0">
            <a:spAutoFit/>
          </a:bodyPr>
          <a:lstStyle/>
          <a:p>
            <a:pPr>
              <a:buFont typeface="Wingdings" pitchFamily="2" charset="2"/>
              <a:buChar char="l"/>
            </a:pPr>
            <a:r>
              <a:rPr lang="zh-CN" altLang="en-US" sz="2000" b="1" dirty="0" smtClean="0">
                <a:solidFill>
                  <a:srgbClr val="1F497D"/>
                </a:solidFill>
                <a:latin typeface="宋体"/>
              </a:rPr>
              <a:t>基于</a:t>
            </a:r>
            <a:r>
              <a:rPr lang="en-US" altLang="zh-CN" sz="2000" b="1" dirty="0" smtClean="0">
                <a:solidFill>
                  <a:srgbClr val="1F497D"/>
                </a:solidFill>
                <a:latin typeface="Times New Roman" pitchFamily="18" charset="0"/>
                <a:cs typeface="Times New Roman" pitchFamily="18" charset="0"/>
              </a:rPr>
              <a:t>AR</a:t>
            </a:r>
            <a:r>
              <a:rPr lang="zh-CN" altLang="en-US" sz="2000" b="1" dirty="0" smtClean="0">
                <a:solidFill>
                  <a:srgbClr val="1F497D"/>
                </a:solidFill>
                <a:latin typeface="宋体"/>
              </a:rPr>
              <a:t>的仿真系统</a:t>
            </a:r>
          </a:p>
        </p:txBody>
      </p:sp>
      <p:sp>
        <p:nvSpPr>
          <p:cNvPr id="30" name="TextBox 29"/>
          <p:cNvSpPr txBox="1"/>
          <p:nvPr/>
        </p:nvSpPr>
        <p:spPr>
          <a:xfrm>
            <a:off x="3419872" y="5733256"/>
            <a:ext cx="2201115" cy="338554"/>
          </a:xfrm>
          <a:prstGeom prst="rect">
            <a:avLst/>
          </a:prstGeom>
          <a:noFill/>
        </p:spPr>
        <p:txBody>
          <a:bodyPr wrap="none" rtlCol="0">
            <a:spAutoFit/>
          </a:bodyPr>
          <a:lstStyle/>
          <a:p>
            <a:r>
              <a:rPr lang="zh-CN" altLang="en-US" sz="1600" dirty="0" smtClean="0">
                <a:latin typeface="Times New Roman" pitchFamily="18" charset="0"/>
                <a:cs typeface="Times New Roman" pitchFamily="18" charset="0"/>
              </a:rPr>
              <a:t>图 </a:t>
            </a:r>
            <a:r>
              <a:rPr lang="en-US" altLang="zh-CN" sz="1600" dirty="0" smtClean="0">
                <a:latin typeface="Times New Roman" pitchFamily="18" charset="0"/>
                <a:cs typeface="Times New Roman" pitchFamily="18" charset="0"/>
              </a:rPr>
              <a:t>2</a:t>
            </a:r>
            <a:r>
              <a:rPr lang="zh-CN" altLang="en-US" sz="1600" dirty="0" smtClean="0">
                <a:latin typeface="Times New Roman" pitchFamily="18" charset="0"/>
                <a:cs typeface="Times New Roman" pitchFamily="18" charset="0"/>
              </a:rPr>
              <a:t>   </a:t>
            </a:r>
            <a:r>
              <a:rPr lang="en-US" altLang="zh-CN" sz="1600" dirty="0" smtClean="0">
                <a:latin typeface="Times New Roman" pitchFamily="18" charset="0"/>
                <a:cs typeface="Times New Roman" pitchFamily="18" charset="0"/>
              </a:rPr>
              <a:t>AR</a:t>
            </a:r>
            <a:r>
              <a:rPr lang="zh-CN" altLang="en-US" sz="1600" dirty="0" smtClean="0">
                <a:latin typeface="Times New Roman" pitchFamily="18" charset="0"/>
                <a:cs typeface="Times New Roman" pitchFamily="18" charset="0"/>
              </a:rPr>
              <a:t>系统工作流程</a:t>
            </a:r>
            <a:endParaRPr lang="zh-CN" altLang="en-US" sz="1600" dirty="0">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7585" name="Object 1"/>
          <p:cNvGraphicFramePr>
            <a:graphicFrameLocks noChangeAspect="1"/>
          </p:cNvGraphicFramePr>
          <p:nvPr/>
        </p:nvGraphicFramePr>
        <p:xfrm>
          <a:off x="2627784" y="2564904"/>
          <a:ext cx="3816424" cy="2816002"/>
        </p:xfrm>
        <a:graphic>
          <a:graphicData uri="http://schemas.openxmlformats.org/presentationml/2006/ole">
            <p:oleObj spid="_x0000_s67585" name="Visio" r:id="rId3" imgW="1724112" imgH="1276246" progId="Visio.Drawing.15">
              <p:embed/>
            </p:oleObj>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0"/>
            <a:ext cx="432048"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16</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4</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2808312"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研究内容及思路</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683568" y="1052736"/>
            <a:ext cx="7200800" cy="535531"/>
          </a:xfrm>
          <a:prstGeom prst="rect">
            <a:avLst/>
          </a:prstGeom>
        </p:spPr>
        <p:txBody>
          <a:bodyPr wrap="square">
            <a:spAutoFit/>
          </a:bodyPr>
          <a:lstStyle/>
          <a:p>
            <a:pPr marL="342900" indent="-342900" algn="just">
              <a:lnSpc>
                <a:spcPct val="120000"/>
              </a:lnSpc>
              <a:buFont typeface="Wingdings" pitchFamily="2" charset="2"/>
              <a:buChar char="Ø"/>
            </a:pPr>
            <a:r>
              <a:rPr lang="zh-CN" altLang="en-US" sz="2400" b="1" dirty="0" smtClean="0">
                <a:solidFill>
                  <a:srgbClr val="1F497D"/>
                </a:solidFill>
                <a:latin typeface="宋体"/>
              </a:rPr>
              <a:t>设计仿真模型及仿真方法</a:t>
            </a:r>
            <a:endParaRPr lang="en-US" altLang="zh-CN" sz="2400" b="1" dirty="0">
              <a:solidFill>
                <a:srgbClr val="1F497D"/>
              </a:solidFill>
              <a:latin typeface="宋体"/>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6561" name="Object 1"/>
          <p:cNvGraphicFramePr>
            <a:graphicFrameLocks noChangeAspect="1"/>
          </p:cNvGraphicFramePr>
          <p:nvPr/>
        </p:nvGraphicFramePr>
        <p:xfrm>
          <a:off x="2915816" y="1916832"/>
          <a:ext cx="3528392" cy="4116458"/>
        </p:xfrm>
        <a:graphic>
          <a:graphicData uri="http://schemas.openxmlformats.org/presentationml/2006/ole">
            <p:oleObj spid="_x0000_s66561" name="Visio" r:id="rId4" imgW="1619375" imgH="1886026" progId="Visio.Drawing.15">
              <p:embed/>
            </p:oleObj>
          </a:graphicData>
        </a:graphic>
      </p:graphicFrame>
      <p:sp>
        <p:nvSpPr>
          <p:cNvPr id="22" name="TextBox 21"/>
          <p:cNvSpPr txBox="1"/>
          <p:nvPr/>
        </p:nvSpPr>
        <p:spPr>
          <a:xfrm>
            <a:off x="251520" y="1700808"/>
            <a:ext cx="2664296" cy="1077218"/>
          </a:xfrm>
          <a:prstGeom prst="rect">
            <a:avLst/>
          </a:prstGeom>
          <a:noFill/>
        </p:spPr>
        <p:txBody>
          <a:bodyPr wrap="square" rtlCol="0">
            <a:spAutoFit/>
          </a:bodyPr>
          <a:lstStyle/>
          <a:p>
            <a:r>
              <a:rPr lang="zh-CN" altLang="en-US" sz="1600" dirty="0" smtClean="0">
                <a:solidFill>
                  <a:srgbClr val="FF0000"/>
                </a:solidFill>
              </a:rPr>
              <a:t>跟踪：实时地检测摄像机在真实场景中的位置和方向</a:t>
            </a:r>
            <a:endParaRPr lang="en-US" altLang="zh-CN" sz="1600" dirty="0" smtClean="0">
              <a:solidFill>
                <a:srgbClr val="FF0000"/>
              </a:solidFill>
            </a:endParaRPr>
          </a:p>
          <a:p>
            <a:r>
              <a:rPr lang="zh-CN" altLang="en-US" sz="1600" dirty="0" smtClean="0">
                <a:solidFill>
                  <a:srgbClr val="FF0000"/>
                </a:solidFill>
              </a:rPr>
              <a:t>注册：将虚拟信息与摄像机获得的真实场景进行配准</a:t>
            </a:r>
            <a:endParaRPr lang="zh-CN" altLang="en-US" sz="1600" dirty="0">
              <a:solidFill>
                <a:srgbClr val="FF0000"/>
              </a:solidFill>
            </a:endParaRPr>
          </a:p>
        </p:txBody>
      </p:sp>
      <p:sp>
        <p:nvSpPr>
          <p:cNvPr id="24" name="圆角矩形标注 23"/>
          <p:cNvSpPr/>
          <p:nvPr/>
        </p:nvSpPr>
        <p:spPr>
          <a:xfrm>
            <a:off x="251520" y="1628800"/>
            <a:ext cx="2592288" cy="1224136"/>
          </a:xfrm>
          <a:prstGeom prst="wedgeRoundRectCallout">
            <a:avLst>
              <a:gd name="adj1" fmla="val 45795"/>
              <a:gd name="adj2" fmla="val 63686"/>
              <a:gd name="adj3" fmla="val 16667"/>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标注 24"/>
          <p:cNvSpPr/>
          <p:nvPr/>
        </p:nvSpPr>
        <p:spPr>
          <a:xfrm>
            <a:off x="5940152" y="2132856"/>
            <a:ext cx="1152128" cy="432048"/>
          </a:xfrm>
          <a:prstGeom prst="wedgeRoundRectCallout">
            <a:avLst>
              <a:gd name="adj1" fmla="val -122035"/>
              <a:gd name="adj2" fmla="val 69444"/>
              <a:gd name="adj3" fmla="val 16667"/>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0000"/>
                </a:solidFill>
                <a:latin typeface="+mn-ea"/>
              </a:rPr>
              <a:t>虚实融合</a:t>
            </a:r>
            <a:endParaRPr lang="zh-CN" altLang="en-US" sz="1600" dirty="0">
              <a:solidFill>
                <a:srgbClr val="FF0000"/>
              </a:solidFill>
              <a:latin typeface="+mn-ea"/>
            </a:endParaRPr>
          </a:p>
        </p:txBody>
      </p:sp>
      <p:sp>
        <p:nvSpPr>
          <p:cNvPr id="26" name="圆角矩形标注 25"/>
          <p:cNvSpPr/>
          <p:nvPr/>
        </p:nvSpPr>
        <p:spPr>
          <a:xfrm>
            <a:off x="6660232" y="3212976"/>
            <a:ext cx="1368152" cy="576064"/>
          </a:xfrm>
          <a:prstGeom prst="wedgeRoundRectCallout">
            <a:avLst>
              <a:gd name="adj1" fmla="val -80462"/>
              <a:gd name="adj2" fmla="val 52647"/>
              <a:gd name="adj3" fmla="val 16667"/>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0000"/>
                </a:solidFill>
                <a:latin typeface="+mn-ea"/>
              </a:rPr>
              <a:t>计算机视觉</a:t>
            </a:r>
            <a:endParaRPr lang="en-US" altLang="zh-CN" sz="1600" dirty="0" smtClean="0">
              <a:solidFill>
                <a:srgbClr val="FF0000"/>
              </a:solidFill>
              <a:latin typeface="+mn-ea"/>
            </a:endParaRPr>
          </a:p>
          <a:p>
            <a:pPr algn="ctr"/>
            <a:r>
              <a:rPr lang="zh-CN" altLang="en-US" sz="1600" dirty="0" smtClean="0">
                <a:solidFill>
                  <a:srgbClr val="FF0000"/>
                </a:solidFill>
                <a:latin typeface="+mn-ea"/>
              </a:rPr>
              <a:t>深度学习</a:t>
            </a:r>
            <a:endParaRPr lang="zh-CN" altLang="en-US" sz="1600" dirty="0">
              <a:solidFill>
                <a:srgbClr val="FF0000"/>
              </a:solidFill>
              <a:latin typeface="+mn-ea"/>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prstClr val="white"/>
                </a:solidFill>
                <a:latin typeface="Times New Roman" panose="02020603050405020304" pitchFamily="18" charset="0"/>
              </a:rPr>
              <a:t>CONTENTS</a:t>
            </a:r>
            <a:endParaRPr lang="zh-CN" altLang="en-US" sz="5500" dirty="0">
              <a:solidFill>
                <a:prstClr val="white"/>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460432" y="6483350"/>
            <a:ext cx="683568"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17</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49" name="圆角矩形 48"/>
          <p:cNvSpPr/>
          <p:nvPr/>
        </p:nvSpPr>
        <p:spPr>
          <a:xfrm>
            <a:off x="2371754" y="1231438"/>
            <a:ext cx="4576510" cy="613386"/>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选题背景及研究意义</a:t>
            </a:r>
          </a:p>
        </p:txBody>
      </p:sp>
      <p:sp>
        <p:nvSpPr>
          <p:cNvPr id="51" name="圆角矩形 50"/>
          <p:cNvSpPr/>
          <p:nvPr/>
        </p:nvSpPr>
        <p:spPr>
          <a:xfrm>
            <a:off x="2371754" y="3462631"/>
            <a:ext cx="4576510"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rgbClr val="44546A"/>
                </a:solidFill>
                <a:latin typeface="华文楷体" panose="02010600040101010101" pitchFamily="2" charset="-122"/>
                <a:ea typeface="华文楷体" panose="02010600040101010101" pitchFamily="2" charset="-122"/>
                <a:sym typeface="+mn-ea"/>
              </a:rPr>
              <a:t>研究内容及思路</a:t>
            </a:r>
            <a:endParaRPr lang="zh-CN" altLang="en-US" sz="2800" b="1" dirty="0">
              <a:solidFill>
                <a:srgbClr val="44546A"/>
              </a:solidFill>
              <a:latin typeface="华文楷体" panose="02010600040101010101" pitchFamily="2" charset="-122"/>
              <a:ea typeface="华文楷体" panose="02010600040101010101" pitchFamily="2" charset="-122"/>
              <a:sym typeface="+mn-ea"/>
            </a:endParaRPr>
          </a:p>
        </p:txBody>
      </p:sp>
      <p:sp>
        <p:nvSpPr>
          <p:cNvPr id="52" name="圆角矩形 51"/>
          <p:cNvSpPr/>
          <p:nvPr/>
        </p:nvSpPr>
        <p:spPr>
          <a:xfrm>
            <a:off x="2362200" y="4221088"/>
            <a:ext cx="4586064" cy="612031"/>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总 结</a:t>
            </a:r>
            <a:endParaRPr lang="zh-CN" altLang="en-US" sz="3200" b="1" kern="0" dirty="0">
              <a:solidFill>
                <a:srgbClr val="000000"/>
              </a:solidFill>
              <a:latin typeface="黑体" panose="02010609060101010101" pitchFamily="49" charset="-122"/>
              <a:ea typeface="黑体" panose="02010609060101010101" pitchFamily="49" charset="-122"/>
            </a:endParaRP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1</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2</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3</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4</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5</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6</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0"/>
            <a:ext cx="440465"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18</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5</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2376264"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预期研究成果</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539552" y="980728"/>
            <a:ext cx="7200800" cy="493148"/>
          </a:xfrm>
          <a:prstGeom prst="rect">
            <a:avLst/>
          </a:prstGeom>
        </p:spPr>
        <p:txBody>
          <a:bodyPr wrap="square">
            <a:spAutoFit/>
          </a:bodyPr>
          <a:lstStyle/>
          <a:p>
            <a:pPr marL="342900" indent="-342900" algn="just">
              <a:lnSpc>
                <a:spcPct val="120000"/>
              </a:lnSpc>
              <a:buFont typeface="Wingdings" pitchFamily="2" charset="2"/>
              <a:buChar char="Ø"/>
            </a:pPr>
            <a:r>
              <a:rPr lang="zh-CN" altLang="en-US" sz="2400" b="1" dirty="0" smtClean="0">
                <a:solidFill>
                  <a:srgbClr val="1F497D"/>
                </a:solidFill>
                <a:latin typeface="宋体"/>
                <a:cs typeface="Times New Roman" pitchFamily="18" charset="0"/>
              </a:rPr>
              <a:t>预期研究成果</a:t>
            </a:r>
            <a:endParaRPr lang="en-US" altLang="zh-CN" sz="2400" b="1" dirty="0">
              <a:solidFill>
                <a:srgbClr val="1F497D"/>
              </a:solidFill>
              <a:latin typeface="宋体"/>
              <a:cs typeface="Times New Roman" pitchFamily="18" charset="0"/>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0" name="TextBox 29"/>
          <p:cNvSpPr txBox="1"/>
          <p:nvPr/>
        </p:nvSpPr>
        <p:spPr>
          <a:xfrm>
            <a:off x="539552" y="1628800"/>
            <a:ext cx="8136904" cy="830997"/>
          </a:xfrm>
          <a:prstGeom prst="rect">
            <a:avLst/>
          </a:prstGeom>
          <a:noFill/>
        </p:spPr>
        <p:txBody>
          <a:bodyPr wrap="square" rtlCol="0">
            <a:spAutoFit/>
          </a:bodyPr>
          <a:lstStyle/>
          <a:p>
            <a:pPr algn="just">
              <a:lnSpc>
                <a:spcPct val="120000"/>
              </a:lnSpc>
            </a:pPr>
            <a:r>
              <a:rPr lang="zh-CN" altLang="en-US" sz="2000" dirty="0" smtClean="0"/>
              <a:t>     实现对轧钢过程</a:t>
            </a:r>
            <a:r>
              <a:rPr lang="zh-CN" altLang="zh-CN" sz="2000" dirty="0" smtClean="0"/>
              <a:t>实时识别板坯号及板坯厚度等属性</a:t>
            </a:r>
            <a:r>
              <a:rPr lang="zh-CN" altLang="en-US" sz="2000" dirty="0" smtClean="0"/>
              <a:t>、设备状态检测及与数据库实时同步对接等功能。</a:t>
            </a:r>
            <a:endParaRPr lang="zh-CN" altLang="en-US" sz="2000" dirty="0"/>
          </a:p>
        </p:txBody>
      </p:sp>
      <p:pic>
        <p:nvPicPr>
          <p:cNvPr id="68610" name="Picture 2"/>
          <p:cNvPicPr>
            <a:picLocks noChangeAspect="1" noChangeArrowheads="1"/>
          </p:cNvPicPr>
          <p:nvPr/>
        </p:nvPicPr>
        <p:blipFill>
          <a:blip r:embed="rId2" cstate="print"/>
          <a:srcRect l="21630" t="28172" r="28863" b="31469"/>
          <a:stretch>
            <a:fillRect/>
          </a:stretch>
        </p:blipFill>
        <p:spPr bwMode="auto">
          <a:xfrm>
            <a:off x="683568" y="2564904"/>
            <a:ext cx="3775276" cy="2128837"/>
          </a:xfrm>
          <a:prstGeom prst="rect">
            <a:avLst/>
          </a:prstGeom>
          <a:noFill/>
          <a:ln w="9525">
            <a:noFill/>
            <a:miter lim="800000"/>
            <a:headEnd/>
            <a:tailEnd/>
          </a:ln>
        </p:spPr>
      </p:pic>
      <p:pic>
        <p:nvPicPr>
          <p:cNvPr id="32" name="图片 31" descr="微信图片_20180709015556.png"/>
          <p:cNvPicPr>
            <a:picLocks noChangeAspect="1"/>
          </p:cNvPicPr>
          <p:nvPr/>
        </p:nvPicPr>
        <p:blipFill>
          <a:blip r:embed="rId3" cstate="print"/>
          <a:srcRect l="6844" r="3450" b="1622"/>
          <a:stretch>
            <a:fillRect/>
          </a:stretch>
        </p:blipFill>
        <p:spPr>
          <a:xfrm>
            <a:off x="4572000" y="4005064"/>
            <a:ext cx="3744416" cy="2169312"/>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Times New Roman" panose="02020603050405020304" pitchFamily="18" charset="0"/>
              </a:rPr>
              <a:t>CONTENTS</a:t>
            </a:r>
            <a:endParaRPr lang="zh-CN" altLang="en-US" sz="5500" dirty="0">
              <a:solidFill>
                <a:schemeClr val="bg1"/>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551069" y="6483350"/>
            <a:ext cx="291704" cy="335280"/>
          </a:xfrm>
          <a:prstGeom prst="rect">
            <a:avLst/>
          </a:prstGeom>
          <a:solidFill>
            <a:schemeClr val="bg1"/>
          </a:solidFill>
          <a:ln w="9525">
            <a:noFill/>
          </a:ln>
        </p:spPr>
        <p:txBody>
          <a:bodyPr>
            <a:spAutoFit/>
          </a:bodyPr>
          <a:lstStyle/>
          <a:p>
            <a:pPr lvl="0" algn="ctr"/>
            <a:r>
              <a:rPr lang="en-US" altLang="zh-CN" sz="1600" dirty="0">
                <a:latin typeface="Times New Roman" panose="02020603050405020304" pitchFamily="18" charset="0"/>
                <a:ea typeface="Times New Roman" panose="02020603050405020304" pitchFamily="18" charset="0"/>
              </a:rPr>
              <a:t>1</a:t>
            </a:r>
          </a:p>
        </p:txBody>
      </p:sp>
      <p:sp>
        <p:nvSpPr>
          <p:cNvPr id="49" name="圆角矩形 48"/>
          <p:cNvSpPr/>
          <p:nvPr/>
        </p:nvSpPr>
        <p:spPr>
          <a:xfrm>
            <a:off x="2371754" y="1231438"/>
            <a:ext cx="4576510" cy="613386"/>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lvl="0"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chemeClr val="tx2"/>
                </a:solidFill>
                <a:latin typeface="华文楷体" panose="02010600040101010101" pitchFamily="2" charset="-122"/>
                <a:ea typeface="华文楷体" panose="02010600040101010101" pitchFamily="2" charset="-122"/>
              </a:rPr>
              <a:t>选题背景及研究意义</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51" name="圆角矩形 50"/>
          <p:cNvSpPr/>
          <p:nvPr/>
        </p:nvSpPr>
        <p:spPr>
          <a:xfrm>
            <a:off x="2371754" y="3462631"/>
            <a:ext cx="4576510"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chemeClr val="tx2"/>
                </a:solidFill>
                <a:latin typeface="华文楷体" panose="02010600040101010101" pitchFamily="2" charset="-122"/>
                <a:ea typeface="华文楷体" panose="02010600040101010101" pitchFamily="2" charset="-122"/>
                <a:sym typeface="+mn-ea"/>
              </a:rPr>
              <a:t>研究内容及思路</a:t>
            </a:r>
            <a:endParaRPr lang="zh-CN" altLang="en-US" sz="2800" b="1" dirty="0">
              <a:solidFill>
                <a:schemeClr val="tx2"/>
              </a:solidFill>
              <a:latin typeface="华文楷体" panose="02010600040101010101" pitchFamily="2" charset="-122"/>
              <a:ea typeface="华文楷体" panose="02010600040101010101" pitchFamily="2" charset="-122"/>
              <a:sym typeface="+mn-ea"/>
            </a:endParaRPr>
          </a:p>
        </p:txBody>
      </p:sp>
      <p:sp>
        <p:nvSpPr>
          <p:cNvPr id="52" name="圆角矩形 51"/>
          <p:cNvSpPr/>
          <p:nvPr/>
        </p:nvSpPr>
        <p:spPr>
          <a:xfrm>
            <a:off x="2362200" y="4221088"/>
            <a:ext cx="4586064" cy="612031"/>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chemeClr val="tx2"/>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lvl="0" algn="ctr">
              <a:defRPr/>
            </a:pPr>
            <a:r>
              <a:rPr lang="zh-CN" altLang="en-US" sz="2800" b="1" dirty="0" smtClean="0">
                <a:solidFill>
                  <a:schemeClr val="tx2"/>
                </a:solidFill>
                <a:latin typeface="华文楷体" panose="02010600040101010101" pitchFamily="2" charset="-122"/>
                <a:ea typeface="华文楷体" panose="02010600040101010101" pitchFamily="2" charset="-122"/>
              </a:rPr>
              <a:t>总 结</a:t>
            </a:r>
            <a:endParaRPr kumimoji="0" lang="zh-CN" altLang="en-US" sz="32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1</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lvl="0" algn="ct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endParaRPr lang="zh-CN" altLang="en-US" sz="2800" b="1" dirty="0">
              <a:solidFill>
                <a:srgbClr val="44546A"/>
              </a:solidFill>
              <a:latin typeface="华文楷体" panose="02010600040101010101" pitchFamily="2" charset="-122"/>
              <a:ea typeface="华文楷体" panose="02010600040101010101" pitchFamily="2" charset="-122"/>
            </a:endParaRP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2</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3</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4</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5</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rPr>
              <a:t>6</a:t>
            </a:r>
            <a:endParaRPr kumimoji="0" lang="zh-CN" altLang="en-US" sz="3200" b="1" i="0" u="none" strike="noStrike" kern="0" cap="none" spc="0" normalizeH="0" baseline="0" noProof="0" dirty="0">
              <a:ln>
                <a:noFill/>
              </a:ln>
              <a:solidFill>
                <a:srgbClr val="2C5D98"/>
              </a:solidFill>
              <a:effectLst/>
              <a:uLnTx/>
              <a:uFillTx/>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prstClr val="white"/>
                </a:solidFill>
                <a:latin typeface="Times New Roman" panose="02020603050405020304" pitchFamily="18" charset="0"/>
              </a:rPr>
              <a:t>CONTENTS</a:t>
            </a:r>
            <a:endParaRPr lang="zh-CN" altLang="en-US" sz="5500" dirty="0">
              <a:solidFill>
                <a:prstClr val="white"/>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388424" y="6483350"/>
            <a:ext cx="454349"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19</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49" name="圆角矩形 48"/>
          <p:cNvSpPr/>
          <p:nvPr/>
        </p:nvSpPr>
        <p:spPr>
          <a:xfrm>
            <a:off x="2371754" y="1231438"/>
            <a:ext cx="4576510" cy="613386"/>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选题背景及研究意义</a:t>
            </a:r>
          </a:p>
        </p:txBody>
      </p:sp>
      <p:sp>
        <p:nvSpPr>
          <p:cNvPr id="51" name="圆角矩形 50"/>
          <p:cNvSpPr/>
          <p:nvPr/>
        </p:nvSpPr>
        <p:spPr>
          <a:xfrm>
            <a:off x="2371754" y="3462631"/>
            <a:ext cx="4576510"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rgbClr val="44546A"/>
                </a:solidFill>
                <a:latin typeface="华文楷体" panose="02010600040101010101" pitchFamily="2" charset="-122"/>
                <a:ea typeface="华文楷体" panose="02010600040101010101" pitchFamily="2" charset="-122"/>
                <a:sym typeface="+mn-ea"/>
              </a:rPr>
              <a:t>研究内容及思路</a:t>
            </a:r>
            <a:endParaRPr lang="zh-CN" altLang="en-US" sz="2800" b="1" dirty="0">
              <a:solidFill>
                <a:srgbClr val="44546A"/>
              </a:solidFill>
              <a:latin typeface="华文楷体" panose="02010600040101010101" pitchFamily="2" charset="-122"/>
              <a:ea typeface="华文楷体" panose="02010600040101010101" pitchFamily="2" charset="-122"/>
              <a:sym typeface="+mn-ea"/>
            </a:endParaRPr>
          </a:p>
        </p:txBody>
      </p:sp>
      <p:sp>
        <p:nvSpPr>
          <p:cNvPr id="52" name="圆角矩形 51"/>
          <p:cNvSpPr/>
          <p:nvPr/>
        </p:nvSpPr>
        <p:spPr>
          <a:xfrm>
            <a:off x="2362200" y="4221088"/>
            <a:ext cx="4586064" cy="612031"/>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总 结</a:t>
            </a: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1</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2</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3</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4</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5</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6</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0"/>
            <a:ext cx="611560"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20</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6</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1296144"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总 结</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683568" y="1124744"/>
            <a:ext cx="7200800" cy="493148"/>
          </a:xfrm>
          <a:prstGeom prst="rect">
            <a:avLst/>
          </a:prstGeom>
        </p:spPr>
        <p:txBody>
          <a:bodyPr wrap="square">
            <a:spAutoFit/>
          </a:bodyPr>
          <a:lstStyle/>
          <a:p>
            <a:pPr marL="342900" indent="-342900" algn="just">
              <a:lnSpc>
                <a:spcPct val="120000"/>
              </a:lnSpc>
              <a:buFont typeface="Wingdings" pitchFamily="2" charset="2"/>
              <a:buChar char="Ø"/>
            </a:pPr>
            <a:r>
              <a:rPr lang="zh-CN" altLang="en-US" sz="2400" b="1" dirty="0" smtClean="0">
                <a:solidFill>
                  <a:srgbClr val="1F497D"/>
                </a:solidFill>
                <a:latin typeface="宋体"/>
                <a:cs typeface="Times New Roman" pitchFamily="18" charset="0"/>
              </a:rPr>
              <a:t>总结</a:t>
            </a:r>
            <a:endParaRPr lang="en-US" altLang="zh-CN" sz="2400" b="1" dirty="0">
              <a:solidFill>
                <a:srgbClr val="1F497D"/>
              </a:solidFill>
              <a:latin typeface="宋体"/>
              <a:cs typeface="Times New Roman" pitchFamily="18" charset="0"/>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22" name="矩形 21"/>
          <p:cNvSpPr/>
          <p:nvPr/>
        </p:nvSpPr>
        <p:spPr>
          <a:xfrm>
            <a:off x="755576" y="1916832"/>
            <a:ext cx="7920880" cy="3247043"/>
          </a:xfrm>
          <a:prstGeom prst="rect">
            <a:avLst/>
          </a:prstGeom>
        </p:spPr>
        <p:txBody>
          <a:bodyPr wrap="square">
            <a:spAutoFit/>
          </a:bodyPr>
          <a:lstStyle/>
          <a:p>
            <a:pPr algn="just">
              <a:lnSpc>
                <a:spcPct val="150000"/>
              </a:lnSpc>
            </a:pP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1</a:t>
            </a:r>
            <a:r>
              <a:rPr lang="zh-CN"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课程学习阶段，认真学习主修课程，为今后的课题研究奠定基础。</a:t>
            </a:r>
            <a:endParaRPr lang="en-US" altLang="zh-CN" dirty="0">
              <a:latin typeface="Times New Roman" pitchFamily="18" charset="0"/>
              <a:cs typeface="Times New Roman" pitchFamily="18" charset="0"/>
            </a:endParaRPr>
          </a:p>
          <a:p>
            <a:pPr algn="just">
              <a:lnSpc>
                <a:spcPct val="150000"/>
              </a:lnSpc>
              <a:spcBef>
                <a:spcPts val="1200"/>
              </a:spcBef>
            </a:pP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2</a:t>
            </a:r>
            <a:r>
              <a:rPr lang="zh-CN"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熟悉并学习了</a:t>
            </a:r>
            <a:r>
              <a:rPr lang="en-US" altLang="zh-CN" dirty="0" smtClean="0">
                <a:latin typeface="Times New Roman" pitchFamily="18" charset="0"/>
                <a:cs typeface="Times New Roman" pitchFamily="18" charset="0"/>
              </a:rPr>
              <a:t>C++</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C# </a:t>
            </a:r>
            <a:r>
              <a:rPr lang="zh-CN" altLang="en-US" dirty="0" smtClean="0">
                <a:latin typeface="Times New Roman" pitchFamily="18" charset="0"/>
                <a:cs typeface="Times New Roman" pitchFamily="18" charset="0"/>
              </a:rPr>
              <a:t>编程语言，</a:t>
            </a:r>
            <a:r>
              <a:rPr lang="en-US" altLang="zh-CN" dirty="0" smtClean="0">
                <a:latin typeface="Times New Roman" pitchFamily="18" charset="0"/>
                <a:cs typeface="Times New Roman" pitchFamily="18" charset="0"/>
              </a:rPr>
              <a:t>Unity3D </a:t>
            </a:r>
            <a:r>
              <a:rPr lang="zh-CN" altLang="en-US" dirty="0" smtClean="0">
                <a:latin typeface="Times New Roman" pitchFamily="18" charset="0"/>
                <a:cs typeface="Times New Roman" pitchFamily="18" charset="0"/>
              </a:rPr>
              <a:t>引擎。</a:t>
            </a:r>
            <a:endParaRPr lang="en-US" altLang="zh-CN" dirty="0">
              <a:latin typeface="Times New Roman" pitchFamily="18" charset="0"/>
              <a:cs typeface="Times New Roman" pitchFamily="18" charset="0"/>
            </a:endParaRPr>
          </a:p>
          <a:p>
            <a:pPr algn="just">
              <a:lnSpc>
                <a:spcPct val="150000"/>
              </a:lnSpc>
              <a:spcBef>
                <a:spcPts val="1200"/>
              </a:spcBef>
            </a:pPr>
            <a:r>
              <a:rPr lang="zh-CN" altLang="zh-CN" dirty="0">
                <a:latin typeface="Times New Roman" pitchFamily="18" charset="0"/>
                <a:cs typeface="Times New Roman" pitchFamily="18" charset="0"/>
              </a:rPr>
              <a:t>（</a:t>
            </a:r>
            <a:r>
              <a:rPr lang="en-US" altLang="zh-CN" dirty="0">
                <a:latin typeface="Times New Roman" pitchFamily="18" charset="0"/>
                <a:cs typeface="Times New Roman" pitchFamily="18" charset="0"/>
              </a:rPr>
              <a:t>3</a:t>
            </a:r>
            <a:r>
              <a:rPr lang="zh-CN"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参与</a:t>
            </a:r>
            <a:r>
              <a:rPr lang="zh-CN" altLang="en-US" dirty="0" smtClean="0">
                <a:latin typeface="Times New Roman" pitchFamily="18" charset="0"/>
                <a:cs typeface="Times New Roman" pitchFamily="18" charset="0"/>
              </a:rPr>
              <a:t>上海宝信软件公司</a:t>
            </a:r>
            <a:r>
              <a:rPr lang="zh-CN" altLang="en-US" dirty="0" smtClean="0">
                <a:latin typeface="+mn-ea"/>
              </a:rPr>
              <a:t>工信部项目“中国制造</a:t>
            </a:r>
            <a:r>
              <a:rPr lang="en-US" altLang="zh-CN" dirty="0" smtClean="0">
                <a:latin typeface="Times New Roman" pitchFamily="18" charset="0"/>
                <a:cs typeface="Times New Roman" pitchFamily="18" charset="0"/>
              </a:rPr>
              <a:t>2025</a:t>
            </a:r>
            <a:r>
              <a:rPr lang="zh-CN" altLang="en-US" dirty="0" smtClean="0">
                <a:latin typeface="+mn-ea"/>
              </a:rPr>
              <a:t>”</a:t>
            </a:r>
            <a:r>
              <a:rPr lang="zh-CN" altLang="en-US" dirty="0" smtClean="0">
                <a:latin typeface="Times New Roman" pitchFamily="18" charset="0"/>
                <a:cs typeface="Times New Roman" pitchFamily="18" charset="0"/>
              </a:rPr>
              <a:t>，提升</a:t>
            </a:r>
            <a:r>
              <a:rPr lang="zh-CN" altLang="en-US" dirty="0">
                <a:latin typeface="Times New Roman" pitchFamily="18" charset="0"/>
                <a:cs typeface="Times New Roman" pitchFamily="18" charset="0"/>
              </a:rPr>
              <a:t>自己在编程和算法方面的能力。</a:t>
            </a:r>
            <a:endParaRPr lang="en-US" altLang="zh-CN" dirty="0">
              <a:latin typeface="Times New Roman" pitchFamily="18" charset="0"/>
              <a:cs typeface="Times New Roman" pitchFamily="18" charset="0"/>
            </a:endParaRPr>
          </a:p>
          <a:p>
            <a:pPr algn="just">
              <a:lnSpc>
                <a:spcPct val="150000"/>
              </a:lnSpc>
              <a:spcBef>
                <a:spcPts val="1200"/>
              </a:spcBef>
            </a:pP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4</a:t>
            </a:r>
            <a:r>
              <a:rPr lang="zh-CN" altLang="en-US" dirty="0" smtClean="0">
                <a:latin typeface="Times New Roman" pitchFamily="18" charset="0"/>
                <a:cs typeface="Times New Roman" pitchFamily="18" charset="0"/>
              </a:rPr>
              <a:t>）选题开题阶段，围绕研究课题查阅相关文献。</a:t>
            </a:r>
            <a:endParaRPr lang="en-US" altLang="zh-CN" dirty="0">
              <a:latin typeface="Times New Roman" pitchFamily="18" charset="0"/>
              <a:cs typeface="Times New Roman" pitchFamily="18" charset="0"/>
            </a:endParaRPr>
          </a:p>
          <a:p>
            <a:pPr algn="just" eaLnBrk="1" hangingPunct="1">
              <a:lnSpc>
                <a:spcPct val="150000"/>
              </a:lnSpc>
              <a:spcBef>
                <a:spcPts val="1200"/>
              </a:spcBef>
            </a:pP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）构建了解决该问题的整体思路</a:t>
            </a:r>
            <a:r>
              <a:rPr lang="zh-CN" altLang="en-US" b="1" dirty="0">
                <a:latin typeface="Times New Roman" pitchFamily="18" charset="0"/>
                <a:cs typeface="Times New Roman" pitchFamily="18" charset="0"/>
              </a:rPr>
              <a:t>。</a:t>
            </a:r>
            <a:endParaRPr lang="zh-CN" altLang="zh-CN"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32440" y="6309320"/>
            <a:ext cx="432048"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21</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6</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1296144" cy="461665"/>
          </a:xfrm>
          <a:prstGeom prst="rect">
            <a:avLst/>
          </a:prstGeom>
          <a:noFill/>
        </p:spPr>
        <p:txBody>
          <a:bodyPr wrap="square" rtlCol="0">
            <a:spAutoFit/>
          </a:bodyPr>
          <a:lstStyle/>
          <a:p>
            <a:pPr algn="ctr"/>
            <a:r>
              <a:rPr lang="zh-CN" altLang="en-US" sz="2400" b="1" dirty="0" smtClean="0">
                <a:solidFill>
                  <a:prstClr val="white"/>
                </a:solidFill>
                <a:latin typeface="华文楷体" panose="02010600040101010101" pitchFamily="2" charset="-122"/>
                <a:ea typeface="华文楷体" panose="02010600040101010101" pitchFamily="2" charset="-122"/>
              </a:rPr>
              <a:t>总 结</a:t>
            </a:r>
            <a:endParaRPr lang="zh-CN" altLang="en-US" sz="2400" b="1" dirty="0">
              <a:solidFill>
                <a:prstClr val="white"/>
              </a:solidFill>
              <a:latin typeface="华文楷体" panose="02010600040101010101" pitchFamily="2" charset="-122"/>
              <a:ea typeface="华文楷体" panose="02010600040101010101" pitchFamily="2" charset="-122"/>
            </a:endParaRPr>
          </a:p>
        </p:txBody>
      </p:sp>
      <p:sp>
        <p:nvSpPr>
          <p:cNvPr id="27" name="矩形 26"/>
          <p:cNvSpPr/>
          <p:nvPr/>
        </p:nvSpPr>
        <p:spPr>
          <a:xfrm>
            <a:off x="539552" y="836712"/>
            <a:ext cx="7200800" cy="412613"/>
          </a:xfrm>
          <a:prstGeom prst="rect">
            <a:avLst/>
          </a:prstGeom>
        </p:spPr>
        <p:txBody>
          <a:bodyPr wrap="square">
            <a:spAutoFit/>
          </a:bodyPr>
          <a:lstStyle/>
          <a:p>
            <a:pPr marL="342900" indent="-342900" algn="just">
              <a:lnSpc>
                <a:spcPct val="120000"/>
              </a:lnSpc>
              <a:buFont typeface="Wingdings" pitchFamily="2" charset="2"/>
              <a:buChar char="Ø"/>
            </a:pPr>
            <a:r>
              <a:rPr lang="zh-CN" altLang="en-US" sz="2000" b="1" dirty="0" smtClean="0">
                <a:solidFill>
                  <a:srgbClr val="1F497D"/>
                </a:solidFill>
                <a:latin typeface="宋体"/>
                <a:cs typeface="Times New Roman" pitchFamily="18" charset="0"/>
              </a:rPr>
              <a:t>进度计划</a:t>
            </a:r>
            <a:endParaRPr lang="en-US" altLang="zh-CN" sz="2000" b="1" dirty="0">
              <a:solidFill>
                <a:srgbClr val="1F497D"/>
              </a:solidFill>
              <a:latin typeface="宋体"/>
              <a:cs typeface="Times New Roman" pitchFamily="18" charset="0"/>
            </a:endParaRPr>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21" name="表格 20"/>
          <p:cNvGraphicFramePr>
            <a:graphicFrameLocks noGrp="1"/>
          </p:cNvGraphicFramePr>
          <p:nvPr/>
        </p:nvGraphicFramePr>
        <p:xfrm>
          <a:off x="611560" y="1340768"/>
          <a:ext cx="7848872" cy="4984916"/>
        </p:xfrm>
        <a:graphic>
          <a:graphicData uri="http://schemas.openxmlformats.org/drawingml/2006/table">
            <a:tbl>
              <a:tblPr firstRow="1" bandRow="1"/>
              <a:tblGrid>
                <a:gridCol w="350396"/>
                <a:gridCol w="2544679"/>
                <a:gridCol w="2123054"/>
                <a:gridCol w="2830743"/>
              </a:tblGrid>
              <a:tr h="56629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600" dirty="0">
                          <a:latin typeface="+mn-ea"/>
                          <a:ea typeface="+mn-ea"/>
                        </a:rPr>
                        <a:t>序号</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2479A"/>
                    </a:solidFill>
                  </a:tcPr>
                </a:tc>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600" dirty="0">
                          <a:latin typeface="+mn-ea"/>
                          <a:ea typeface="+mn-ea"/>
                        </a:rPr>
                        <a:t>阶段及内容</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2479A"/>
                    </a:solidFill>
                  </a:tcPr>
                </a:tc>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600" dirty="0">
                          <a:latin typeface="+mn-ea"/>
                          <a:ea typeface="+mn-ea"/>
                        </a:rPr>
                        <a:t>起止时间</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2479A"/>
                    </a:solidFill>
                  </a:tcPr>
                </a:tc>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600" dirty="0">
                          <a:latin typeface="+mn-ea"/>
                          <a:ea typeface="+mn-ea"/>
                        </a:rPr>
                        <a:t>阶段成果</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2479A"/>
                    </a:solidFill>
                  </a:tcPr>
                </a:tc>
              </a:tr>
              <a:tr h="57823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US" altLang="zh-CN" sz="1400" dirty="0">
                          <a:latin typeface="+mn-ea"/>
                          <a:ea typeface="+mn-ea"/>
                        </a:rPr>
                        <a:t>1</a:t>
                      </a:r>
                      <a:endParaRPr lang="zh-CN" altLang="en-US" sz="1400" dirty="0">
                        <a:latin typeface="+mn-ea"/>
                        <a:ea typeface="+mn-ea"/>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zh-CN" sz="1600" kern="1200" dirty="0">
                          <a:latin typeface="+mn-ea"/>
                          <a:ea typeface="+mn-ea"/>
                        </a:rPr>
                        <a:t>查阅文献、搜集与课题相关的资料</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kumimoji="0" lang="en-US" altLang="zh-CN" sz="1600" kern="1200" dirty="0" smtClean="0">
                          <a:latin typeface="+mn-ea"/>
                          <a:ea typeface="+mn-ea"/>
                        </a:rPr>
                        <a:t>2018.5 </a:t>
                      </a:r>
                      <a:r>
                        <a:rPr kumimoji="0" lang="en-US" altLang="zh-CN" sz="1600" kern="1200" dirty="0">
                          <a:latin typeface="+mn-ea"/>
                          <a:ea typeface="+mn-ea"/>
                        </a:rPr>
                        <a:t>–</a:t>
                      </a:r>
                      <a:r>
                        <a:rPr kumimoji="0" lang="en-US" altLang="zh-CN" sz="1600" kern="1200" dirty="0" smtClean="0">
                          <a:latin typeface="+mn-ea"/>
                          <a:ea typeface="+mn-ea"/>
                        </a:rPr>
                        <a:t>2018.6</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kumimoji="0" lang="zh-CN" altLang="en-US" sz="1600" kern="1200" dirty="0">
                          <a:latin typeface="+mn-ea"/>
                          <a:ea typeface="+mn-ea"/>
                        </a:rPr>
                        <a:t>文献综述，熟悉了解课题方向</a:t>
                      </a:r>
                      <a:endParaRPr lang="zh-CN" altLang="en-US" sz="1600" b="1" dirty="0">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r>
              <a:tr h="53485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lang="en-US" altLang="zh-CN" sz="1400" kern="1200" dirty="0">
                          <a:solidFill>
                            <a:schemeClr val="dk1"/>
                          </a:solidFill>
                          <a:latin typeface="+mn-ea"/>
                          <a:ea typeface="+mn-ea"/>
                          <a:cs typeface="+mn-cs"/>
                        </a:rPr>
                        <a:t>2</a:t>
                      </a:r>
                      <a:endParaRPr lang="zh-CN" altLang="en-US" sz="1400" kern="1200" dirty="0">
                        <a:solidFill>
                          <a:schemeClr val="dk1"/>
                        </a:solidFill>
                        <a:latin typeface="+mn-ea"/>
                        <a:ea typeface="+mn-ea"/>
                        <a:cs typeface="+mn-cs"/>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zh-CN" sz="1600" kern="1200" dirty="0">
                          <a:latin typeface="+mn-ea"/>
                          <a:ea typeface="+mn-ea"/>
                        </a:rPr>
                        <a:t>制定研究方案</a:t>
                      </a:r>
                      <a:r>
                        <a:rPr lang="zh-CN" altLang="en-US" sz="1600" kern="1200" dirty="0">
                          <a:latin typeface="+mn-ea"/>
                          <a:ea typeface="+mn-ea"/>
                        </a:rPr>
                        <a:t>，</a:t>
                      </a:r>
                      <a:r>
                        <a:rPr lang="zh-CN" altLang="zh-CN" sz="1600" kern="1200" dirty="0">
                          <a:latin typeface="+mn-ea"/>
                          <a:ea typeface="+mn-ea"/>
                        </a:rPr>
                        <a:t>进行开题</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en-US" altLang="zh-CN" sz="1600" kern="1200" dirty="0" smtClean="0">
                          <a:latin typeface="+mn-ea"/>
                          <a:ea typeface="+mn-ea"/>
                        </a:rPr>
                        <a:t>2018.7-2018.7</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kumimoji="0" lang="zh-CN" altLang="en-US" sz="1600" kern="1200" dirty="0">
                          <a:latin typeface="+mn-ea"/>
                          <a:ea typeface="+mn-ea"/>
                        </a:rPr>
                        <a:t>开题报告</a:t>
                      </a:r>
                      <a:endParaRPr lang="zh-CN" altLang="en-US" sz="1600" b="1" dirty="0">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r>
              <a:tr h="57823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400" dirty="0">
                          <a:latin typeface="+mn-ea"/>
                          <a:ea typeface="+mn-ea"/>
                        </a:rPr>
                        <a:t>3</a:t>
                      </a:r>
                      <a:endParaRPr lang="zh-CN" altLang="en-US" sz="14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lang="zh-CN" altLang="en-US" sz="1600" kern="1200" dirty="0" smtClean="0">
                          <a:solidFill>
                            <a:schemeClr val="dk1"/>
                          </a:solidFill>
                          <a:latin typeface="+mn-ea"/>
                          <a:ea typeface="+mn-ea"/>
                          <a:cs typeface="+mn-cs"/>
                        </a:rPr>
                        <a:t>实现图像识别功能，对真实场景进行识别</a:t>
                      </a:r>
                      <a:endParaRPr lang="zh-CN" altLang="en-US" sz="1600" kern="1200" dirty="0">
                        <a:solidFill>
                          <a:schemeClr val="dk1"/>
                        </a:solidFill>
                        <a:latin typeface="+mn-ea"/>
                        <a:ea typeface="+mn-ea"/>
                        <a:cs typeface="+mn-cs"/>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en-US" altLang="zh-CN" sz="1600" kern="1200" dirty="0" smtClean="0">
                          <a:latin typeface="+mn-ea"/>
                          <a:ea typeface="+mn-ea"/>
                        </a:rPr>
                        <a:t>2018.8-2018.10</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smtClean="0">
                          <a:solidFill>
                            <a:schemeClr val="dk1"/>
                          </a:solidFill>
                          <a:latin typeface="+mn-ea"/>
                          <a:ea typeface="+mn-ea"/>
                          <a:cs typeface="+mn-cs"/>
                        </a:rPr>
                        <a:t>图像识别功能</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r>
              <a:tr h="57823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600" dirty="0">
                          <a:latin typeface="+mn-ea"/>
                          <a:ea typeface="+mn-ea"/>
                        </a:rPr>
                        <a:t>4</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en-US" sz="1600" kern="1200" dirty="0" smtClean="0">
                          <a:solidFill>
                            <a:schemeClr val="dk1"/>
                          </a:solidFill>
                          <a:latin typeface="+mn-ea"/>
                          <a:ea typeface="+mn-ea"/>
                          <a:cs typeface="+mn-cs"/>
                        </a:rPr>
                        <a:t>利用计算机视觉实现跟踪注册技术</a:t>
                      </a:r>
                      <a:endParaRPr lang="zh-CN" altLang="en-US" sz="1600" kern="1200" dirty="0">
                        <a:solidFill>
                          <a:schemeClr val="dk1"/>
                        </a:solidFill>
                        <a:latin typeface="+mn-ea"/>
                        <a:ea typeface="+mn-ea"/>
                        <a:cs typeface="+mn-cs"/>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kumimoji="0" lang="en-US" altLang="zh-CN" sz="1600" kern="1200" dirty="0" smtClean="0">
                          <a:latin typeface="+mn-ea"/>
                          <a:ea typeface="+mn-ea"/>
                        </a:rPr>
                        <a:t>2018.11-2019.1</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en-US" sz="1600" kern="1200" dirty="0" smtClean="0">
                          <a:solidFill>
                            <a:schemeClr val="dk1"/>
                          </a:solidFill>
                          <a:latin typeface="+mn-ea"/>
                          <a:ea typeface="+mn-ea"/>
                          <a:cs typeface="+mn-cs"/>
                        </a:rPr>
                        <a:t>跟踪注册技术</a:t>
                      </a:r>
                      <a:endParaRPr lang="zh-CN" altLang="en-US" sz="1600" kern="1200" dirty="0">
                        <a:solidFill>
                          <a:schemeClr val="dk1"/>
                        </a:solidFill>
                        <a:latin typeface="+mn-ea"/>
                        <a:ea typeface="+mn-ea"/>
                        <a:cs typeface="+mn-cs"/>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r>
              <a:tr h="530605">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600" dirty="0">
                          <a:latin typeface="+mn-ea"/>
                          <a:ea typeface="+mn-ea"/>
                        </a:rPr>
                        <a:t>5</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lang="zh-CN" altLang="en-US" sz="1600" kern="1200" dirty="0" smtClean="0">
                          <a:solidFill>
                            <a:schemeClr val="dk1"/>
                          </a:solidFill>
                          <a:latin typeface="+mn-ea"/>
                          <a:ea typeface="+mn-ea"/>
                          <a:cs typeface="+mn-cs"/>
                        </a:rPr>
                        <a:t>系统显示，实现虚实结合</a:t>
                      </a:r>
                      <a:endParaRPr lang="zh-CN" altLang="en-US" sz="1600" kern="1200" dirty="0">
                        <a:solidFill>
                          <a:schemeClr val="dk1"/>
                        </a:solidFill>
                        <a:latin typeface="+mn-ea"/>
                        <a:ea typeface="+mn-ea"/>
                        <a:cs typeface="+mn-cs"/>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en-US" altLang="zh-CN" sz="1600" kern="1200" dirty="0" smtClean="0">
                          <a:latin typeface="+mn-ea"/>
                          <a:ea typeface="+mn-ea"/>
                        </a:rPr>
                        <a:t>2019.2-2019. </a:t>
                      </a:r>
                      <a:r>
                        <a:rPr kumimoji="0" lang="en-US" altLang="zh-CN" sz="1600" kern="1200" dirty="0">
                          <a:latin typeface="+mn-ea"/>
                          <a:ea typeface="+mn-ea"/>
                        </a:rPr>
                        <a:t>4</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lang="zh-CN" altLang="en-US" sz="1600" kern="1200" dirty="0" smtClean="0">
                          <a:solidFill>
                            <a:schemeClr val="dk1"/>
                          </a:solidFill>
                          <a:latin typeface="+mn-ea"/>
                          <a:ea typeface="+mn-ea"/>
                          <a:cs typeface="+mn-cs"/>
                        </a:rPr>
                        <a:t>系统显示功能</a:t>
                      </a:r>
                      <a:endParaRPr lang="zh-CN" altLang="en-US" sz="1600" kern="1200" dirty="0">
                        <a:solidFill>
                          <a:schemeClr val="dk1"/>
                        </a:solidFill>
                        <a:latin typeface="+mn-ea"/>
                        <a:ea typeface="+mn-ea"/>
                        <a:cs typeface="+mn-cs"/>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r>
              <a:tr h="57823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600" dirty="0">
                          <a:latin typeface="+mn-ea"/>
                          <a:ea typeface="+mn-ea"/>
                        </a:rPr>
                        <a:t>6</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en-US" sz="1600" kern="1200" dirty="0" smtClean="0">
                          <a:effectLst/>
                          <a:latin typeface="+mn-ea"/>
                          <a:ea typeface="+mn-ea"/>
                        </a:rPr>
                        <a:t>智能</a:t>
                      </a:r>
                      <a:r>
                        <a:rPr lang="zh-CN" altLang="zh-CN" sz="1600" kern="1200" dirty="0" smtClean="0">
                          <a:effectLst/>
                          <a:latin typeface="+mn-ea"/>
                          <a:ea typeface="+mn-ea"/>
                        </a:rPr>
                        <a:t>交互</a:t>
                      </a:r>
                      <a:r>
                        <a:rPr lang="zh-CN" altLang="en-US" sz="1600" kern="1200" dirty="0" smtClean="0">
                          <a:effectLst/>
                          <a:latin typeface="+mn-ea"/>
                          <a:ea typeface="+mn-ea"/>
                        </a:rPr>
                        <a:t>，实现手势识别功能</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en-US" altLang="zh-CN" sz="1600" kern="1200" dirty="0" smtClean="0">
                          <a:latin typeface="+mn-ea"/>
                          <a:ea typeface="+mn-ea"/>
                        </a:rPr>
                        <a:t>2019.5-2019.8</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600" kern="1200" dirty="0" smtClean="0">
                          <a:effectLst/>
                          <a:latin typeface="+mn-ea"/>
                          <a:ea typeface="+mn-ea"/>
                        </a:rPr>
                        <a:t>实现</a:t>
                      </a:r>
                      <a:r>
                        <a:rPr lang="zh-CN" altLang="en-US" sz="1600" kern="1200" dirty="0" smtClean="0">
                          <a:effectLst/>
                          <a:latin typeface="+mn-ea"/>
                          <a:ea typeface="+mn-ea"/>
                        </a:rPr>
                        <a:t>智能</a:t>
                      </a:r>
                      <a:r>
                        <a:rPr lang="zh-CN" altLang="zh-CN" sz="1600" kern="1200" dirty="0" smtClean="0">
                          <a:effectLst/>
                          <a:latin typeface="+mn-ea"/>
                          <a:ea typeface="+mn-ea"/>
                        </a:rPr>
                        <a:t>交互</a:t>
                      </a:r>
                      <a:endParaRPr lang="zh-CN" altLang="en-US" sz="1600" b="1" kern="1200" dirty="0" smtClean="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r>
              <a:tr h="57823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600" dirty="0">
                          <a:latin typeface="+mn-ea"/>
                          <a:ea typeface="+mn-ea"/>
                        </a:rPr>
                        <a:t>7</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lang="zh-CN" altLang="en-US" sz="1600" kern="1200" dirty="0">
                          <a:latin typeface="+mn-ea"/>
                          <a:ea typeface="+mn-ea"/>
                        </a:rPr>
                        <a:t>初步撰写论文</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kumimoji="0" lang="en-US" altLang="zh-CN" sz="1600" kern="1200" dirty="0" smtClean="0">
                          <a:latin typeface="+mn-ea"/>
                          <a:ea typeface="+mn-ea"/>
                        </a:rPr>
                        <a:t>2019.9-2019.11</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zh-CN" altLang="en-US" sz="1600" kern="1200" dirty="0">
                          <a:latin typeface="+mn-ea"/>
                          <a:ea typeface="+mn-ea"/>
                        </a:rPr>
                        <a:t>论文初稿</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r>
              <a:tr h="445617">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600" dirty="0">
                          <a:latin typeface="+mn-ea"/>
                          <a:ea typeface="+mn-ea"/>
                        </a:rPr>
                        <a:t>8</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zh-CN" altLang="zh-CN" sz="1600" kern="1200" dirty="0">
                          <a:latin typeface="+mn-ea"/>
                          <a:ea typeface="+mn-ea"/>
                        </a:rPr>
                        <a:t>论文</a:t>
                      </a:r>
                      <a:r>
                        <a:rPr lang="zh-CN" altLang="en-US" sz="1600" kern="1200" dirty="0">
                          <a:latin typeface="+mn-ea"/>
                          <a:ea typeface="+mn-ea"/>
                        </a:rPr>
                        <a:t>修改</a:t>
                      </a:r>
                      <a:r>
                        <a:rPr lang="zh-CN" altLang="zh-CN" sz="1600" kern="1200" dirty="0">
                          <a:latin typeface="+mn-ea"/>
                          <a:ea typeface="+mn-ea"/>
                        </a:rPr>
                        <a:t>、</a:t>
                      </a:r>
                      <a:r>
                        <a:rPr lang="en-US" altLang="zh-CN" sz="1600" kern="1200" dirty="0">
                          <a:latin typeface="+mn-ea"/>
                          <a:ea typeface="+mn-ea"/>
                        </a:rPr>
                        <a:t>PPT</a:t>
                      </a:r>
                      <a:r>
                        <a:rPr lang="zh-CN" altLang="zh-CN" sz="1600" kern="1200" dirty="0">
                          <a:latin typeface="+mn-ea"/>
                          <a:ea typeface="+mn-ea"/>
                        </a:rPr>
                        <a:t>制作</a:t>
                      </a:r>
                      <a:endParaRPr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en-US" altLang="zh-CN" sz="1600" kern="1200" dirty="0" smtClean="0">
                          <a:latin typeface="+mn-ea"/>
                          <a:ea typeface="+mn-ea"/>
                        </a:rPr>
                        <a:t>2019.12</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ctr" defTabSz="914400" rtl="0" eaLnBrk="1" latinLnBrk="0" hangingPunct="1"/>
                      <a:r>
                        <a:rPr kumimoji="0" lang="zh-CN" altLang="zh-CN" sz="1600" kern="1200" dirty="0">
                          <a:latin typeface="+mn-ea"/>
                          <a:ea typeface="+mn-ea"/>
                        </a:rPr>
                        <a:t>提交论文、准备答辩</a:t>
                      </a:r>
                      <a:endParaRPr kumimoji="0" lang="zh-CN" altLang="en-US" sz="1600" b="1" kern="1200" dirty="0">
                        <a:solidFill>
                          <a:schemeClr val="dk1"/>
                        </a:solidFill>
                        <a:latin typeface="+mn-ea"/>
                        <a:ea typeface="+mn-ea"/>
                        <a:cs typeface="Times New Roman" panose="02020603050405020304" pitchFamily="18" charset="0"/>
                      </a:endParaRP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r>
            </a:tbl>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619672" y="2492896"/>
            <a:ext cx="5976664" cy="1107994"/>
          </a:xfrm>
          <a:prstGeom prst="rect">
            <a:avLst/>
          </a:prstGeom>
          <a:noFill/>
        </p:spPr>
        <p:txBody>
          <a:bodyPr wrap="square" lIns="91438" tIns="45719" rIns="91438" bIns="45719" rtlCol="0">
            <a:spAutoFit/>
          </a:bodyPr>
          <a:lstStyle/>
          <a:p>
            <a:r>
              <a:rPr lang="zh-CN" altLang="en-US" sz="6600" b="1" dirty="0" smtClean="0">
                <a:ln w="0"/>
                <a:solidFill>
                  <a:schemeClr val="tx2"/>
                </a:solidFill>
                <a:latin typeface="华文楷体" panose="02010600040101010101" pitchFamily="2" charset="-122"/>
                <a:ea typeface="华文楷体" panose="02010600040101010101" pitchFamily="2" charset="-122"/>
              </a:rPr>
              <a:t>谢谢各位老师！</a:t>
            </a:r>
            <a:endParaRPr lang="zh-CN" altLang="en-US" sz="6600" b="1" dirty="0">
              <a:ln w="0"/>
              <a:solidFill>
                <a:schemeClr val="tx2"/>
              </a:solidFill>
              <a:latin typeface="华文楷体" panose="02010600040101010101" pitchFamily="2" charset="-122"/>
              <a:ea typeface="华文楷体" panose="02010600040101010101" pitchFamily="2" charset="-122"/>
            </a:endParaRPr>
          </a:p>
        </p:txBody>
      </p:sp>
      <p:cxnSp>
        <p:nvCxnSpPr>
          <p:cNvPr id="54" name="直接连接符 53"/>
          <p:cNvCxnSpPr/>
          <p:nvPr/>
        </p:nvCxnSpPr>
        <p:spPr>
          <a:xfrm flipV="1">
            <a:off x="3203848" y="3717032"/>
            <a:ext cx="2745472"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 name="组 43"/>
          <p:cNvGrpSpPr/>
          <p:nvPr/>
        </p:nvGrpSpPr>
        <p:grpSpPr>
          <a:xfrm>
            <a:off x="8460432" y="252859"/>
            <a:ext cx="683567" cy="484288"/>
            <a:chOff x="11454105" y="252856"/>
            <a:chExt cx="737892" cy="484288"/>
          </a:xfrm>
        </p:grpSpPr>
        <p:grpSp>
          <p:nvGrpSpPr>
            <p:cNvPr id="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6413" y="5805264"/>
            <a:ext cx="9144000" cy="1052739"/>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60"/>
          <p:cNvGrpSpPr/>
          <p:nvPr/>
        </p:nvGrpSpPr>
        <p:grpSpPr>
          <a:xfrm rot="16200000">
            <a:off x="8470457" y="6155281"/>
            <a:ext cx="1069986" cy="369949"/>
            <a:chOff x="6507038" y="462977"/>
            <a:chExt cx="2430800" cy="471379"/>
          </a:xfrm>
        </p:grpSpPr>
        <p:grpSp>
          <p:nvGrpSpPr>
            <p:cNvPr id="6"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395536" y="5904000"/>
            <a:ext cx="4663589" cy="923326"/>
          </a:xfrm>
          <a:prstGeom prst="rect">
            <a:avLst/>
          </a:prstGeom>
          <a:noFill/>
        </p:spPr>
        <p:txBody>
          <a:bodyPr wrap="square" lIns="91436" tIns="45718" rIns="91436" bIns="45718" rtlCol="0">
            <a:spAutoFit/>
          </a:bodyPr>
          <a:lstStyle/>
          <a:p>
            <a:r>
              <a:rPr lang="en-US" altLang="zh-CN" sz="5400" b="1" dirty="0" smtClean="0">
                <a:solidFill>
                  <a:schemeClr val="bg1"/>
                </a:solidFill>
                <a:latin typeface="Times New Roman" panose="02020603050405020304" pitchFamily="18" charset="0"/>
                <a:ea typeface="微软雅黑" panose="020B0503020204020204" pitchFamily="34" charset="-122"/>
              </a:rPr>
              <a:t>THANKS</a:t>
            </a:r>
            <a:endParaRPr lang="zh-CN" altLang="en-US" sz="5400" b="1" dirty="0">
              <a:solidFill>
                <a:schemeClr val="bg1"/>
              </a:solidFill>
              <a:latin typeface="Times New Roman" panose="02020603050405020304" pitchFamily="18" charset="0"/>
              <a:ea typeface="微软雅黑" panose="020B0503020204020204" pitchFamily="34" charset="-122"/>
              <a:cs typeface="Segoe UI Semilight" panose="020B0402040204020203" pitchFamily="34" charset="0"/>
            </a:endParaRPr>
          </a:p>
        </p:txBody>
      </p:sp>
      <p:sp>
        <p:nvSpPr>
          <p:cNvPr id="81" name="圆角矩形 80"/>
          <p:cNvSpPr/>
          <p:nvPr/>
        </p:nvSpPr>
        <p:spPr>
          <a:xfrm rot="16200000" flipV="1">
            <a:off x="7771866" y="5845759"/>
            <a:ext cx="1072221" cy="991230"/>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8028384" y="6048000"/>
            <a:ext cx="557117"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grpSp>
        <p:nvGrpSpPr>
          <p:cNvPr id="7" name="组合 48"/>
          <p:cNvGrpSpPr/>
          <p:nvPr/>
        </p:nvGrpSpPr>
        <p:grpSpPr>
          <a:xfrm>
            <a:off x="3851920" y="2060848"/>
            <a:ext cx="363420" cy="382547"/>
            <a:chOff x="4625150" y="6808104"/>
            <a:chExt cx="540316" cy="426565"/>
          </a:xfrm>
          <a:solidFill>
            <a:srgbClr val="4C98CF"/>
          </a:solidFill>
        </p:grpSpPr>
        <p:sp>
          <p:nvSpPr>
            <p:cNvPr id="85" name="Freeform 127"/>
            <p:cNvSpPr/>
            <p:nvPr/>
          </p:nvSpPr>
          <p:spPr bwMode="auto">
            <a:xfrm>
              <a:off x="4625150" y="6808104"/>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86"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590" y="6930397"/>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latin typeface="Calibri" panose="020F0502020204030204"/>
              <a:ea typeface="宋体" panose="02010600030101010101" pitchFamily="2" charset="-122"/>
            </a:endParaRPr>
          </a:p>
        </p:txBody>
      </p:sp>
      <p:sp>
        <p:nvSpPr>
          <p:cNvPr id="17" name="文本框 9"/>
          <p:cNvSpPr txBox="1"/>
          <p:nvPr/>
        </p:nvSpPr>
        <p:spPr>
          <a:xfrm>
            <a:off x="0" y="286603"/>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18" name="TextBox 8"/>
          <p:cNvSpPr txBox="1"/>
          <p:nvPr/>
        </p:nvSpPr>
        <p:spPr>
          <a:xfrm>
            <a:off x="8532440" y="6519446"/>
            <a:ext cx="224441" cy="338554"/>
          </a:xfrm>
          <a:prstGeom prst="rect">
            <a:avLst/>
          </a:prstGeom>
          <a:solidFill>
            <a:schemeClr val="bg1"/>
          </a:solidFill>
          <a:ln w="9525">
            <a:noFill/>
          </a:ln>
        </p:spPr>
        <p:txBody>
          <a:bodyPr wrap="square">
            <a:spAutoFit/>
          </a:bodyPr>
          <a:lstStyle/>
          <a:p>
            <a:pPr lvl="0" algn="ctr"/>
            <a:r>
              <a:rPr lang="en-US" altLang="zh-CN" sz="1600" dirty="0">
                <a:latin typeface="Times New Roman" panose="02020603050405020304" pitchFamily="18" charset="0"/>
                <a:ea typeface="Times New Roman" panose="02020603050405020304" pitchFamily="18" charset="0"/>
              </a:rPr>
              <a:t>2</a:t>
            </a:r>
          </a:p>
        </p:txBody>
      </p:sp>
      <p:sp>
        <p:nvSpPr>
          <p:cNvPr id="19" name="TextBox 3"/>
          <p:cNvSpPr txBox="1">
            <a:spLocks noChangeArrowheads="1"/>
          </p:cNvSpPr>
          <p:nvPr/>
        </p:nvSpPr>
        <p:spPr bwMode="auto">
          <a:xfrm>
            <a:off x="653379" y="1124744"/>
            <a:ext cx="712787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0070C0"/>
              </a:buClr>
              <a:buFont typeface="Wingdings" panose="05000000000000000000" pitchFamily="2" charset="2"/>
              <a:buChar char="u"/>
            </a:pPr>
            <a:r>
              <a:rPr lang="zh-CN" altLang="en-US" sz="2800" b="1" dirty="0" smtClean="0">
                <a:solidFill>
                  <a:schemeClr val="tx2"/>
                </a:solidFill>
                <a:latin typeface="华文楷体" pitchFamily="2" charset="-122"/>
                <a:ea typeface="楷体_GB2312"/>
              </a:rPr>
              <a:t> </a:t>
            </a:r>
            <a:r>
              <a:rPr lang="zh-CN" altLang="en-US" sz="2800" b="1" dirty="0" smtClean="0">
                <a:solidFill>
                  <a:schemeClr val="tx2"/>
                </a:solidFill>
                <a:latin typeface="+mj-ea"/>
                <a:ea typeface="+mj-ea"/>
              </a:rPr>
              <a:t>课程</a:t>
            </a:r>
            <a:r>
              <a:rPr lang="zh-CN" altLang="en-US" sz="2800" b="1" dirty="0">
                <a:solidFill>
                  <a:schemeClr val="tx2"/>
                </a:solidFill>
                <a:latin typeface="+mj-ea"/>
                <a:ea typeface="+mj-ea"/>
              </a:rPr>
              <a:t>学习阶段</a:t>
            </a:r>
          </a:p>
        </p:txBody>
      </p:sp>
      <p:sp>
        <p:nvSpPr>
          <p:cNvPr id="20" name="TextBox 4"/>
          <p:cNvSpPr txBox="1">
            <a:spLocks noChangeArrowheads="1"/>
          </p:cNvSpPr>
          <p:nvPr/>
        </p:nvSpPr>
        <p:spPr bwMode="auto">
          <a:xfrm>
            <a:off x="826071" y="1916832"/>
            <a:ext cx="200567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b="1" dirty="0">
                <a:solidFill>
                  <a:schemeClr val="tx2"/>
                </a:solidFill>
                <a:latin typeface="+mj-ea"/>
                <a:ea typeface="+mj-ea"/>
              </a:rPr>
              <a:t>主修课程：</a:t>
            </a:r>
          </a:p>
        </p:txBody>
      </p:sp>
      <p:sp>
        <p:nvSpPr>
          <p:cNvPr id="21" name="TextBox 20"/>
          <p:cNvSpPr txBox="1"/>
          <p:nvPr/>
        </p:nvSpPr>
        <p:spPr>
          <a:xfrm>
            <a:off x="0" y="2420888"/>
            <a:ext cx="5077072" cy="3662541"/>
          </a:xfrm>
          <a:prstGeom prst="rect">
            <a:avLst/>
          </a:prstGeom>
          <a:noFill/>
        </p:spPr>
        <p:txBody>
          <a:bodyPr wrap="square" rtlCol="0">
            <a:spAutoFit/>
          </a:bodyPr>
          <a:lstStyle/>
          <a:p>
            <a:r>
              <a:rPr lang="zh-CN" altLang="en-US" sz="2000" dirty="0">
                <a:ea typeface="楷体_GB2312"/>
              </a:rPr>
              <a:t> </a:t>
            </a:r>
            <a:endParaRPr lang="en-US" altLang="zh-CN" dirty="0">
              <a:ea typeface="楷体_GB2312"/>
            </a:endParaRPr>
          </a:p>
          <a:p>
            <a:r>
              <a:rPr lang="zh-CN" altLang="en-US" sz="2000" dirty="0">
                <a:latin typeface="+mn-ea"/>
              </a:rPr>
              <a:t>      </a:t>
            </a:r>
            <a:r>
              <a:rPr lang="zh-CN" altLang="en-US" sz="2000" dirty="0" smtClean="0">
                <a:latin typeface="+mn-ea"/>
              </a:rPr>
              <a:t>   </a:t>
            </a:r>
            <a:r>
              <a:rPr lang="zh-CN" altLang="en-US" dirty="0" smtClean="0">
                <a:latin typeface="+mn-ea"/>
              </a:rPr>
              <a:t>数学</a:t>
            </a:r>
            <a:r>
              <a:rPr lang="zh-CN" altLang="en-US" dirty="0">
                <a:latin typeface="+mn-ea"/>
              </a:rPr>
              <a:t>：</a:t>
            </a:r>
            <a:endParaRPr lang="en-US" altLang="zh-CN" dirty="0">
              <a:latin typeface="+mn-ea"/>
            </a:endParaRPr>
          </a:p>
          <a:p>
            <a:pPr>
              <a:lnSpc>
                <a:spcPct val="130000"/>
              </a:lnSpc>
            </a:pPr>
            <a:r>
              <a:rPr lang="en-US" altLang="zh-CN" dirty="0">
                <a:latin typeface="+mn-ea"/>
              </a:rPr>
              <a:t>                   </a:t>
            </a:r>
            <a:r>
              <a:rPr lang="en-US" altLang="zh-CN" dirty="0" smtClean="0">
                <a:latin typeface="+mn-ea"/>
              </a:rPr>
              <a:t>《</a:t>
            </a:r>
            <a:r>
              <a:rPr lang="zh-CN" altLang="en-US" dirty="0">
                <a:latin typeface="+mn-ea"/>
              </a:rPr>
              <a:t>应用数理统计</a:t>
            </a:r>
            <a:r>
              <a:rPr lang="en-US" altLang="zh-CN" dirty="0">
                <a:latin typeface="+mn-ea"/>
              </a:rPr>
              <a:t>》</a:t>
            </a:r>
          </a:p>
          <a:p>
            <a:pPr>
              <a:lnSpc>
                <a:spcPct val="130000"/>
              </a:lnSpc>
            </a:pPr>
            <a:r>
              <a:rPr lang="en-US" altLang="zh-CN" dirty="0">
                <a:latin typeface="+mn-ea"/>
              </a:rPr>
              <a:t>                   《</a:t>
            </a:r>
            <a:r>
              <a:rPr lang="zh-CN" altLang="en-US" dirty="0">
                <a:latin typeface="+mn-ea"/>
              </a:rPr>
              <a:t>最优化方法与理论</a:t>
            </a:r>
            <a:r>
              <a:rPr lang="en-US" altLang="zh-CN" dirty="0">
                <a:latin typeface="+mn-ea"/>
              </a:rPr>
              <a:t>》</a:t>
            </a:r>
          </a:p>
          <a:p>
            <a:pPr>
              <a:spcBef>
                <a:spcPts val="600"/>
              </a:spcBef>
            </a:pPr>
            <a:r>
              <a:rPr lang="zh-CN" altLang="en-US" dirty="0">
                <a:latin typeface="+mn-ea"/>
              </a:rPr>
              <a:t>         </a:t>
            </a:r>
            <a:r>
              <a:rPr lang="zh-CN" altLang="en-US" dirty="0" smtClean="0">
                <a:latin typeface="+mn-ea"/>
              </a:rPr>
              <a:t> 专业课</a:t>
            </a:r>
            <a:r>
              <a:rPr lang="zh-CN" altLang="en-US" dirty="0">
                <a:latin typeface="+mn-ea"/>
              </a:rPr>
              <a:t>：</a:t>
            </a:r>
            <a:endParaRPr lang="en-US" altLang="zh-CN" dirty="0">
              <a:latin typeface="+mn-ea"/>
            </a:endParaRPr>
          </a:p>
          <a:p>
            <a:pPr>
              <a:lnSpc>
                <a:spcPct val="130000"/>
              </a:lnSpc>
            </a:pPr>
            <a:r>
              <a:rPr lang="en-US" altLang="zh-CN" dirty="0">
                <a:latin typeface="+mn-ea"/>
              </a:rPr>
              <a:t>                   </a:t>
            </a:r>
            <a:r>
              <a:rPr lang="en-US" altLang="zh-CN" dirty="0" smtClean="0">
                <a:latin typeface="+mn-ea"/>
              </a:rPr>
              <a:t>《</a:t>
            </a:r>
            <a:r>
              <a:rPr lang="zh-CN" altLang="en-US" dirty="0">
                <a:latin typeface="+mn-ea"/>
              </a:rPr>
              <a:t>生产存储理论</a:t>
            </a:r>
            <a:r>
              <a:rPr lang="en-US" altLang="zh-CN" dirty="0">
                <a:latin typeface="+mn-ea"/>
              </a:rPr>
              <a:t>》</a:t>
            </a:r>
          </a:p>
          <a:p>
            <a:pPr lvl="0">
              <a:lnSpc>
                <a:spcPct val="130000"/>
              </a:lnSpc>
            </a:pPr>
            <a:r>
              <a:rPr lang="en-US" altLang="zh-CN" dirty="0">
                <a:latin typeface="+mn-ea"/>
              </a:rPr>
              <a:t>                   《</a:t>
            </a:r>
            <a:r>
              <a:rPr lang="zh-CN" altLang="en-US" dirty="0">
                <a:latin typeface="+mn-ea"/>
              </a:rPr>
              <a:t>智能优化方法</a:t>
            </a:r>
            <a:r>
              <a:rPr lang="en-US" altLang="zh-CN" dirty="0" smtClean="0">
                <a:latin typeface="+mn-ea"/>
              </a:rPr>
              <a:t>》</a:t>
            </a:r>
            <a:endParaRPr lang="en-US" altLang="zh-CN" dirty="0">
              <a:latin typeface="+mn-ea"/>
            </a:endParaRPr>
          </a:p>
          <a:p>
            <a:pPr>
              <a:lnSpc>
                <a:spcPct val="130000"/>
              </a:lnSpc>
            </a:pPr>
            <a:r>
              <a:rPr lang="en-US" altLang="zh-CN" dirty="0">
                <a:latin typeface="+mn-ea"/>
              </a:rPr>
              <a:t>                   《</a:t>
            </a:r>
            <a:r>
              <a:rPr lang="zh-CN" altLang="en-US" dirty="0">
                <a:latin typeface="+mn-ea"/>
              </a:rPr>
              <a:t>系统工程决策与分析</a:t>
            </a:r>
            <a:r>
              <a:rPr lang="en-US" altLang="zh-CN" dirty="0">
                <a:latin typeface="+mn-ea"/>
              </a:rPr>
              <a:t>》</a:t>
            </a:r>
          </a:p>
          <a:p>
            <a:pPr>
              <a:lnSpc>
                <a:spcPct val="130000"/>
              </a:lnSpc>
            </a:pPr>
            <a:r>
              <a:rPr lang="en-US" altLang="zh-CN" dirty="0">
                <a:latin typeface="+mn-ea"/>
              </a:rPr>
              <a:t>                   </a:t>
            </a:r>
            <a:r>
              <a:rPr lang="en-US" altLang="zh-CN" dirty="0" smtClean="0">
                <a:latin typeface="+mn-ea"/>
              </a:rPr>
              <a:t>《</a:t>
            </a:r>
            <a:r>
              <a:rPr lang="zh-CN" altLang="en-US" dirty="0" smtClean="0">
                <a:latin typeface="+mn-ea"/>
              </a:rPr>
              <a:t>图像处理分析与识别</a:t>
            </a:r>
            <a:r>
              <a:rPr lang="en-US" altLang="zh-CN" dirty="0" smtClean="0">
                <a:latin typeface="+mn-ea"/>
              </a:rPr>
              <a:t>》</a:t>
            </a:r>
          </a:p>
          <a:p>
            <a:pPr>
              <a:lnSpc>
                <a:spcPct val="130000"/>
              </a:lnSpc>
            </a:pPr>
            <a:r>
              <a:rPr lang="en-US" altLang="zh-CN" dirty="0" smtClean="0">
                <a:latin typeface="+mn-ea"/>
              </a:rPr>
              <a:t>                    ……</a:t>
            </a:r>
            <a:r>
              <a:rPr lang="en-US" altLang="zh-CN" sz="2200" dirty="0" smtClean="0">
                <a:ea typeface="楷体_GB2312"/>
              </a:rPr>
              <a:t>              </a:t>
            </a:r>
            <a:endParaRPr lang="zh-CN" altLang="en-US" sz="2200" dirty="0">
              <a:ea typeface="楷体_GB2312"/>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rPr>
              <a:t>1</a:t>
            </a:r>
            <a:endPar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nvGrpSpPr>
          <p:cNvPr id="76" name="组 42"/>
          <p:cNvGrpSpPr/>
          <p:nvPr/>
        </p:nvGrpSpPr>
        <p:grpSpPr>
          <a:xfrm>
            <a:off x="8420669" y="226904"/>
            <a:ext cx="723330" cy="484288"/>
            <a:chOff x="11454105" y="252856"/>
            <a:chExt cx="737892" cy="484288"/>
          </a:xfrm>
        </p:grpSpPr>
        <p:grpSp>
          <p:nvGrpSpPr>
            <p:cNvPr id="77"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78"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AD1C21"/>
                  </a:solidFill>
                  <a:effectLst/>
                  <a:uLnTx/>
                  <a:uFillTx/>
                </a:endParaRPr>
              </a:p>
            </p:txBody>
          </p:sp>
        </p:grpSp>
      </p:grpSp>
      <p:sp>
        <p:nvSpPr>
          <p:cNvPr id="86" name="文本框 9"/>
          <p:cNvSpPr txBox="1"/>
          <p:nvPr/>
        </p:nvSpPr>
        <p:spPr>
          <a:xfrm>
            <a:off x="-1" y="260648"/>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2" name="TextBox 4"/>
          <p:cNvSpPr txBox="1">
            <a:spLocks noChangeArrowheads="1"/>
          </p:cNvSpPr>
          <p:nvPr/>
        </p:nvSpPr>
        <p:spPr bwMode="auto">
          <a:xfrm>
            <a:off x="5292080" y="2852936"/>
            <a:ext cx="3493393"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1200"/>
              </a:spcBef>
            </a:pPr>
            <a:r>
              <a:rPr lang="zh-CN" altLang="en-US" dirty="0" smtClean="0">
                <a:latin typeface="Times New Roman" pitchFamily="18" charset="0"/>
                <a:ea typeface="+mn-ea"/>
                <a:cs typeface="Times New Roman" pitchFamily="18" charset="0"/>
              </a:rPr>
              <a:t>熟悉钢铁行业背景</a:t>
            </a:r>
            <a:endParaRPr lang="en-US" altLang="zh-CN" dirty="0" smtClean="0">
              <a:latin typeface="Times New Roman" pitchFamily="18" charset="0"/>
              <a:ea typeface="+mn-ea"/>
              <a:cs typeface="Times New Roman" pitchFamily="18" charset="0"/>
            </a:endParaRPr>
          </a:p>
          <a:p>
            <a:pPr eaLnBrk="1" hangingPunct="1">
              <a:lnSpc>
                <a:spcPct val="120000"/>
              </a:lnSpc>
              <a:spcBef>
                <a:spcPts val="1800"/>
              </a:spcBef>
            </a:pPr>
            <a:r>
              <a:rPr lang="zh-CN" altLang="en-US" dirty="0" smtClean="0">
                <a:latin typeface="Times New Roman" pitchFamily="18" charset="0"/>
                <a:ea typeface="+mn-ea"/>
                <a:cs typeface="Times New Roman" pitchFamily="18" charset="0"/>
              </a:rPr>
              <a:t>编程语言</a:t>
            </a:r>
            <a:r>
              <a:rPr lang="zh-CN" altLang="en-US" dirty="0">
                <a:latin typeface="Times New Roman" pitchFamily="18" charset="0"/>
                <a:ea typeface="+mn-ea"/>
                <a:cs typeface="Times New Roman" pitchFamily="18" charset="0"/>
              </a:rPr>
              <a:t>：</a:t>
            </a:r>
            <a:r>
              <a:rPr lang="en-US" altLang="zh-CN" dirty="0">
                <a:latin typeface="Times New Roman" pitchFamily="18" charset="0"/>
                <a:ea typeface="+mn-ea"/>
                <a:cs typeface="Times New Roman" pitchFamily="18" charset="0"/>
              </a:rPr>
              <a:t>C++</a:t>
            </a:r>
            <a:r>
              <a:rPr lang="zh-CN" altLang="en-US" dirty="0" smtClean="0">
                <a:latin typeface="Times New Roman" pitchFamily="18" charset="0"/>
                <a:ea typeface="+mn-ea"/>
                <a:cs typeface="Times New Roman" pitchFamily="18" charset="0"/>
              </a:rPr>
              <a:t>、</a:t>
            </a:r>
            <a:r>
              <a:rPr lang="en-US" altLang="zh-CN" kern="0" dirty="0" smtClean="0">
                <a:solidFill>
                  <a:sysClr val="windowText" lastClr="000000"/>
                </a:solidFill>
                <a:latin typeface="Times New Roman" pitchFamily="18" charset="0"/>
                <a:ea typeface="+mn-ea"/>
                <a:cs typeface="Times New Roman" pitchFamily="18" charset="0"/>
              </a:rPr>
              <a:t> C#</a:t>
            </a:r>
            <a:endParaRPr lang="en-US" altLang="zh-CN" dirty="0">
              <a:latin typeface="Times New Roman" pitchFamily="18" charset="0"/>
              <a:ea typeface="+mn-ea"/>
              <a:cs typeface="Times New Roman" pitchFamily="18" charset="0"/>
            </a:endParaRPr>
          </a:p>
          <a:p>
            <a:pPr marL="0" indent="0" eaLnBrk="1" hangingPunct="1">
              <a:lnSpc>
                <a:spcPct val="120000"/>
              </a:lnSpc>
              <a:spcBef>
                <a:spcPts val="1800"/>
              </a:spcBef>
              <a:buClr>
                <a:srgbClr val="00B0F0"/>
              </a:buClr>
            </a:pPr>
            <a:r>
              <a:rPr lang="en-US" altLang="zh-CN" dirty="0" smtClean="0">
                <a:latin typeface="Times New Roman" pitchFamily="18" charset="0"/>
                <a:ea typeface="+mn-ea"/>
                <a:cs typeface="Times New Roman" pitchFamily="18" charset="0"/>
              </a:rPr>
              <a:t>AR/VR</a:t>
            </a:r>
            <a:r>
              <a:rPr lang="zh-CN" altLang="en-US" dirty="0" smtClean="0">
                <a:latin typeface="Times New Roman" pitchFamily="18" charset="0"/>
                <a:ea typeface="+mn-ea"/>
                <a:cs typeface="Times New Roman" pitchFamily="18" charset="0"/>
              </a:rPr>
              <a:t>开发工具：</a:t>
            </a:r>
            <a:r>
              <a:rPr lang="en-US" altLang="zh-CN" dirty="0" smtClean="0">
                <a:latin typeface="Times New Roman" pitchFamily="18" charset="0"/>
                <a:ea typeface="+mn-ea"/>
                <a:cs typeface="Times New Roman" pitchFamily="18" charset="0"/>
              </a:rPr>
              <a:t>Unity3D</a:t>
            </a:r>
          </a:p>
          <a:p>
            <a:pPr marL="0" indent="0" eaLnBrk="1" hangingPunct="1">
              <a:lnSpc>
                <a:spcPct val="120000"/>
              </a:lnSpc>
              <a:spcBef>
                <a:spcPts val="1800"/>
              </a:spcBef>
              <a:buClr>
                <a:srgbClr val="00B0F0"/>
              </a:buClr>
            </a:pPr>
            <a:r>
              <a:rPr lang="zh-CN" altLang="en-US" dirty="0" smtClean="0">
                <a:latin typeface="Times New Roman" pitchFamily="18" charset="0"/>
                <a:ea typeface="+mn-ea"/>
                <a:cs typeface="Times New Roman" pitchFamily="18" charset="0"/>
              </a:rPr>
              <a:t>数据库</a:t>
            </a:r>
            <a:r>
              <a:rPr lang="zh-CN" altLang="en-US" dirty="0">
                <a:latin typeface="Times New Roman" pitchFamily="18" charset="0"/>
                <a:ea typeface="+mn-ea"/>
                <a:cs typeface="Times New Roman" pitchFamily="18" charset="0"/>
              </a:rPr>
              <a:t>：</a:t>
            </a:r>
            <a:r>
              <a:rPr lang="en-US" altLang="zh-CN" dirty="0" smtClean="0">
                <a:latin typeface="Times New Roman" pitchFamily="18" charset="0"/>
                <a:ea typeface="+mn-ea"/>
                <a:cs typeface="Times New Roman" pitchFamily="18" charset="0"/>
              </a:rPr>
              <a:t>Oracle</a:t>
            </a:r>
          </a:p>
          <a:p>
            <a:pPr marL="0" indent="0" eaLnBrk="1" hangingPunct="1">
              <a:lnSpc>
                <a:spcPct val="120000"/>
              </a:lnSpc>
              <a:spcBef>
                <a:spcPts val="1800"/>
              </a:spcBef>
              <a:buClr>
                <a:srgbClr val="00B0F0"/>
              </a:buClr>
            </a:pPr>
            <a:r>
              <a:rPr lang="en-US" altLang="zh-CN" dirty="0" smtClean="0">
                <a:latin typeface="Times New Roman" pitchFamily="18" charset="0"/>
                <a:ea typeface="+mn-ea"/>
                <a:cs typeface="Times New Roman" pitchFamily="18" charset="0"/>
              </a:rPr>
              <a:t>Shark</a:t>
            </a:r>
            <a:r>
              <a:rPr lang="zh-CN" altLang="en-US" dirty="0" smtClean="0">
                <a:latin typeface="Times New Roman" pitchFamily="18" charset="0"/>
                <a:ea typeface="+mn-ea"/>
                <a:cs typeface="Times New Roman" pitchFamily="18" charset="0"/>
              </a:rPr>
              <a:t>机器学习算法的封装</a:t>
            </a:r>
            <a:endParaRPr lang="zh-CN" altLang="en-US" dirty="0">
              <a:latin typeface="Times New Roman" pitchFamily="18" charset="0"/>
              <a:ea typeface="+mn-ea"/>
              <a:cs typeface="Times New Roman" pitchFamily="18" charset="0"/>
            </a:endParaRPr>
          </a:p>
        </p:txBody>
      </p:sp>
      <p:sp>
        <p:nvSpPr>
          <p:cNvPr id="23" name="矩形 22"/>
          <p:cNvSpPr/>
          <p:nvPr/>
        </p:nvSpPr>
        <p:spPr>
          <a:xfrm>
            <a:off x="5004048" y="1916832"/>
            <a:ext cx="1976823" cy="461665"/>
          </a:xfrm>
          <a:prstGeom prst="rect">
            <a:avLst/>
          </a:prstGeom>
        </p:spPr>
        <p:txBody>
          <a:bodyPr wrap="none">
            <a:spAutoFit/>
          </a:bodyPr>
          <a:lstStyle/>
          <a:p>
            <a:pPr lvl="0">
              <a:buFont typeface="Wingdings" panose="05000000000000000000" pitchFamily="2" charset="2"/>
              <a:buChar char="Ø"/>
            </a:pPr>
            <a:r>
              <a:rPr lang="zh-CN" altLang="en-US" sz="2400" b="1" dirty="0" smtClean="0">
                <a:solidFill>
                  <a:schemeClr val="tx2"/>
                </a:solidFill>
                <a:latin typeface="+mj-ea"/>
              </a:rPr>
              <a:t>实践学习</a:t>
            </a:r>
            <a:r>
              <a:rPr lang="zh-CN" altLang="en-US" sz="2400" b="1" dirty="0" smtClean="0">
                <a:solidFill>
                  <a:srgbClr val="1F497D"/>
                </a:solidFill>
                <a:latin typeface="宋体"/>
              </a:rPr>
              <a:t>：</a:t>
            </a:r>
            <a:endParaRPr lang="zh-CN" altLang="en-US" sz="2400" b="1" dirty="0">
              <a:solidFill>
                <a:srgbClr val="1F497D"/>
              </a:solidFill>
              <a:latin typeface="宋体"/>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latin typeface="Calibri" panose="020F0502020204030204"/>
              <a:ea typeface="宋体" panose="02010600030101010101" pitchFamily="2" charset="-122"/>
            </a:endParaRPr>
          </a:p>
        </p:txBody>
      </p:sp>
      <p:sp>
        <p:nvSpPr>
          <p:cNvPr id="17" name="文本框 9"/>
          <p:cNvSpPr txBox="1"/>
          <p:nvPr/>
        </p:nvSpPr>
        <p:spPr>
          <a:xfrm>
            <a:off x="0" y="286603"/>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18" name="TextBox 8"/>
          <p:cNvSpPr txBox="1"/>
          <p:nvPr/>
        </p:nvSpPr>
        <p:spPr>
          <a:xfrm>
            <a:off x="8551069" y="6338267"/>
            <a:ext cx="224441" cy="338554"/>
          </a:xfrm>
          <a:prstGeom prst="rect">
            <a:avLst/>
          </a:prstGeom>
          <a:solidFill>
            <a:schemeClr val="bg1"/>
          </a:solidFill>
          <a:ln w="9525">
            <a:noFill/>
          </a:ln>
        </p:spPr>
        <p:txBody>
          <a:bodyPr wrap="square">
            <a:spAutoFit/>
          </a:bodyPr>
          <a:lstStyle/>
          <a:p>
            <a:pPr lvl="0" algn="ctr"/>
            <a:r>
              <a:rPr lang="en-US" altLang="zh-CN" sz="1600" dirty="0" smtClean="0">
                <a:latin typeface="Times New Roman" panose="02020603050405020304" pitchFamily="18" charset="0"/>
                <a:ea typeface="Times New Roman" panose="02020603050405020304" pitchFamily="18" charset="0"/>
              </a:rPr>
              <a:t>3</a:t>
            </a:r>
            <a:endParaRPr lang="en-US" altLang="zh-CN" sz="1600" dirty="0">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rPr>
              <a:t>1</a:t>
            </a:r>
            <a:endPar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AD1C21"/>
                  </a:solidFill>
                  <a:effectLst/>
                  <a:uLnTx/>
                  <a:uFillTx/>
                </a:endParaRPr>
              </a:p>
            </p:txBody>
          </p:sp>
        </p:grpSp>
      </p:grpSp>
      <p:sp>
        <p:nvSpPr>
          <p:cNvPr id="86" name="文本框 9"/>
          <p:cNvSpPr txBox="1"/>
          <p:nvPr/>
        </p:nvSpPr>
        <p:spPr>
          <a:xfrm>
            <a:off x="-1" y="260648"/>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4" name="矩形 23"/>
          <p:cNvSpPr/>
          <p:nvPr/>
        </p:nvSpPr>
        <p:spPr>
          <a:xfrm>
            <a:off x="251520" y="1052736"/>
            <a:ext cx="7659947" cy="400110"/>
          </a:xfrm>
          <a:prstGeom prst="rect">
            <a:avLst/>
          </a:prstGeom>
        </p:spPr>
        <p:txBody>
          <a:bodyPr wrap="square">
            <a:spAutoFit/>
          </a:bodyPr>
          <a:lstStyle/>
          <a:p>
            <a:pPr>
              <a:buFont typeface="Wingdings" panose="05000000000000000000" pitchFamily="2" charset="2"/>
              <a:buChar char="Ø"/>
            </a:pPr>
            <a:r>
              <a:rPr lang="en-US" altLang="zh-CN" sz="2000" b="1" dirty="0" smtClean="0">
                <a:solidFill>
                  <a:schemeClr val="tx2"/>
                </a:solidFill>
                <a:latin typeface="Times New Roman" pitchFamily="18" charset="0"/>
                <a:ea typeface="+mj-ea"/>
                <a:cs typeface="Times New Roman" pitchFamily="18" charset="0"/>
              </a:rPr>
              <a:t>Shark</a:t>
            </a:r>
            <a:r>
              <a:rPr lang="zh-CN" altLang="en-US" sz="2000" b="1" dirty="0" smtClean="0">
                <a:solidFill>
                  <a:schemeClr val="tx2"/>
                </a:solidFill>
                <a:latin typeface="Times New Roman" pitchFamily="18" charset="0"/>
                <a:ea typeface="+mj-ea"/>
                <a:cs typeface="Times New Roman" pitchFamily="18" charset="0"/>
              </a:rPr>
              <a:t>机器学习算法封装界面（</a:t>
            </a:r>
            <a:r>
              <a:rPr lang="en-US" altLang="zh-CN" sz="2000" b="1" dirty="0" smtClean="0">
                <a:solidFill>
                  <a:schemeClr val="tx2"/>
                </a:solidFill>
                <a:latin typeface="Times New Roman" pitchFamily="18" charset="0"/>
                <a:ea typeface="+mj-ea"/>
                <a:cs typeface="Times New Roman" pitchFamily="18" charset="0"/>
              </a:rPr>
              <a:t>QT &amp; C++</a:t>
            </a:r>
            <a:r>
              <a:rPr lang="zh-CN" altLang="en-US" sz="2000" b="1" dirty="0" smtClean="0">
                <a:solidFill>
                  <a:schemeClr val="tx2"/>
                </a:solidFill>
                <a:latin typeface="Times New Roman" pitchFamily="18" charset="0"/>
                <a:ea typeface="+mj-ea"/>
                <a:cs typeface="Times New Roman" pitchFamily="18" charset="0"/>
              </a:rPr>
              <a:t>）</a:t>
            </a:r>
            <a:endParaRPr lang="zh-CN" altLang="en-US" sz="2000" b="1" dirty="0">
              <a:solidFill>
                <a:schemeClr val="tx2"/>
              </a:solidFill>
              <a:latin typeface="Times New Roman" pitchFamily="18" charset="0"/>
              <a:ea typeface="+mj-ea"/>
              <a:cs typeface="Times New Roman" pitchFamily="18" charset="0"/>
            </a:endParaRPr>
          </a:p>
        </p:txBody>
      </p:sp>
      <p:pic>
        <p:nvPicPr>
          <p:cNvPr id="26" name="Picture 1"/>
          <p:cNvPicPr>
            <a:picLocks noChangeAspect="1" noChangeArrowheads="1"/>
          </p:cNvPicPr>
          <p:nvPr/>
        </p:nvPicPr>
        <p:blipFill>
          <a:blip r:embed="rId2" cstate="print"/>
          <a:srcRect b="6250"/>
          <a:stretch>
            <a:fillRect/>
          </a:stretch>
        </p:blipFill>
        <p:spPr bwMode="auto">
          <a:xfrm>
            <a:off x="165600" y="1556792"/>
            <a:ext cx="8799190" cy="463793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latin typeface="Calibri" panose="020F0502020204030204"/>
              <a:ea typeface="宋体" panose="02010600030101010101" pitchFamily="2" charset="-122"/>
            </a:endParaRPr>
          </a:p>
        </p:txBody>
      </p:sp>
      <p:sp>
        <p:nvSpPr>
          <p:cNvPr id="17" name="文本框 9"/>
          <p:cNvSpPr txBox="1"/>
          <p:nvPr/>
        </p:nvSpPr>
        <p:spPr>
          <a:xfrm>
            <a:off x="0" y="286603"/>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18" name="TextBox 8"/>
          <p:cNvSpPr txBox="1"/>
          <p:nvPr/>
        </p:nvSpPr>
        <p:spPr>
          <a:xfrm>
            <a:off x="8551069" y="6338267"/>
            <a:ext cx="224441" cy="338554"/>
          </a:xfrm>
          <a:prstGeom prst="rect">
            <a:avLst/>
          </a:prstGeom>
          <a:solidFill>
            <a:schemeClr val="bg1"/>
          </a:solidFill>
          <a:ln w="9525">
            <a:noFill/>
          </a:ln>
        </p:spPr>
        <p:txBody>
          <a:bodyPr wrap="square">
            <a:spAutoFit/>
          </a:bodyPr>
          <a:lstStyle/>
          <a:p>
            <a:pPr lvl="0" algn="ctr"/>
            <a:r>
              <a:rPr lang="en-US" altLang="zh-CN" sz="1600" dirty="0" smtClean="0">
                <a:latin typeface="Times New Roman" panose="02020603050405020304" pitchFamily="18" charset="0"/>
                <a:ea typeface="Times New Roman" panose="02020603050405020304" pitchFamily="18" charset="0"/>
              </a:rPr>
              <a:t>4</a:t>
            </a:r>
            <a:endParaRPr lang="en-US" altLang="zh-CN" sz="1600" dirty="0">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rPr>
              <a:t>1</a:t>
            </a:r>
            <a:endPar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mn-cs"/>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AD1C21"/>
                  </a:solidFill>
                  <a:effectLst/>
                  <a:uLnTx/>
                  <a:uFillTx/>
                </a:endParaRPr>
              </a:p>
            </p:txBody>
          </p:sp>
        </p:grpSp>
      </p:grpSp>
      <p:sp>
        <p:nvSpPr>
          <p:cNvPr id="86" name="文本框 9"/>
          <p:cNvSpPr txBox="1"/>
          <p:nvPr/>
        </p:nvSpPr>
        <p:spPr>
          <a:xfrm>
            <a:off x="-1" y="260648"/>
            <a:ext cx="3425587" cy="954107"/>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前期工作总结</a:t>
            </a:r>
          </a:p>
          <a:p>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2" name="矩形 21"/>
          <p:cNvSpPr/>
          <p:nvPr/>
        </p:nvSpPr>
        <p:spPr>
          <a:xfrm>
            <a:off x="539552" y="1124744"/>
            <a:ext cx="2783134" cy="523220"/>
          </a:xfrm>
          <a:prstGeom prst="rect">
            <a:avLst/>
          </a:prstGeom>
        </p:spPr>
        <p:txBody>
          <a:bodyPr wrap="none">
            <a:spAutoFit/>
          </a:bodyPr>
          <a:lstStyle/>
          <a:p>
            <a:pPr marL="285750" indent="-285750">
              <a:buClr>
                <a:srgbClr val="0070C0"/>
              </a:buClr>
              <a:buFont typeface="Wingdings" panose="05000000000000000000" pitchFamily="2" charset="2"/>
              <a:buChar char="u"/>
            </a:pPr>
            <a:r>
              <a:rPr lang="zh-CN" altLang="zh-CN" sz="2800" b="1" dirty="0" smtClean="0">
                <a:solidFill>
                  <a:schemeClr val="tx2"/>
                </a:solidFill>
                <a:latin typeface="+mj-ea"/>
                <a:ea typeface="+mj-ea"/>
              </a:rPr>
              <a:t>选题</a:t>
            </a:r>
            <a:r>
              <a:rPr lang="zh-CN" altLang="zh-CN" sz="2800" b="1" dirty="0">
                <a:solidFill>
                  <a:schemeClr val="tx2"/>
                </a:solidFill>
                <a:latin typeface="+mj-ea"/>
                <a:ea typeface="+mj-ea"/>
              </a:rPr>
              <a:t>开题阶段</a:t>
            </a:r>
            <a:endParaRPr lang="zh-CN" altLang="en-US" sz="2800" b="1" dirty="0">
              <a:solidFill>
                <a:schemeClr val="tx2"/>
              </a:solidFill>
              <a:latin typeface="+mj-ea"/>
              <a:ea typeface="+mj-ea"/>
            </a:endParaRPr>
          </a:p>
        </p:txBody>
      </p:sp>
      <p:sp>
        <p:nvSpPr>
          <p:cNvPr id="23" name="矩形 22"/>
          <p:cNvSpPr/>
          <p:nvPr/>
        </p:nvSpPr>
        <p:spPr>
          <a:xfrm>
            <a:off x="755576" y="2204864"/>
            <a:ext cx="8064896" cy="1061829"/>
          </a:xfrm>
          <a:prstGeom prst="rect">
            <a:avLst/>
          </a:prstGeom>
        </p:spPr>
        <p:txBody>
          <a:bodyPr wrap="square">
            <a:spAutoFit/>
          </a:bodyPr>
          <a:lstStyle/>
          <a:p>
            <a:pPr>
              <a:lnSpc>
                <a:spcPct val="150000"/>
              </a:lnSpc>
            </a:pPr>
            <a:r>
              <a:rPr lang="zh-CN" altLang="en-US" sz="2200" dirty="0" smtClean="0">
                <a:ea typeface="楷体_GB2312"/>
              </a:rPr>
              <a:t>        </a:t>
            </a:r>
            <a:r>
              <a:rPr lang="zh-CN" altLang="en-US" sz="2000" dirty="0" smtClean="0">
                <a:latin typeface="+mn-ea"/>
              </a:rPr>
              <a:t>参与上海宝信软件公司的工信部项目“中国制造</a:t>
            </a:r>
            <a:r>
              <a:rPr lang="en-US" altLang="zh-CN" sz="2000" dirty="0" smtClean="0">
                <a:latin typeface="+mn-ea"/>
              </a:rPr>
              <a:t>2025</a:t>
            </a:r>
            <a:r>
              <a:rPr lang="zh-CN" altLang="en-US" sz="2000" dirty="0" smtClean="0">
                <a:latin typeface="+mn-ea"/>
              </a:rPr>
              <a:t>”</a:t>
            </a:r>
            <a:r>
              <a:rPr lang="zh-CN" altLang="en-US" sz="2000" b="1" dirty="0" smtClean="0">
                <a:latin typeface="+mn-ea"/>
              </a:rPr>
              <a:t>。</a:t>
            </a:r>
            <a:r>
              <a:rPr lang="zh-CN" altLang="en-US" sz="2000" dirty="0" smtClean="0">
                <a:solidFill>
                  <a:prstClr val="black"/>
                </a:solidFill>
                <a:latin typeface="宋体"/>
                <a:cs typeface="Times New Roman" pitchFamily="18" charset="0"/>
              </a:rPr>
              <a:t>本人目前参与的是</a:t>
            </a:r>
            <a:r>
              <a:rPr lang="zh-CN" altLang="zh-CN" sz="2000" dirty="0" smtClean="0">
                <a:solidFill>
                  <a:prstClr val="black"/>
                </a:solidFill>
                <a:latin typeface="宋体"/>
                <a:cs typeface="Times New Roman" pitchFamily="18" charset="0"/>
              </a:rPr>
              <a:t>虚拟仿真</a:t>
            </a:r>
            <a:r>
              <a:rPr lang="zh-CN" altLang="en-US" sz="2000" dirty="0" smtClean="0">
                <a:solidFill>
                  <a:prstClr val="black"/>
                </a:solidFill>
                <a:latin typeface="宋体"/>
                <a:cs typeface="Times New Roman" pitchFamily="18" charset="0"/>
              </a:rPr>
              <a:t>系统的开发与实现。</a:t>
            </a:r>
            <a:endParaRPr lang="en-US" altLang="zh-CN" sz="2000" b="1" dirty="0">
              <a:latin typeface="+mn-ea"/>
            </a:endParaRPr>
          </a:p>
        </p:txBody>
      </p:sp>
      <p:sp>
        <p:nvSpPr>
          <p:cNvPr id="24" name="矩形 23"/>
          <p:cNvSpPr/>
          <p:nvPr/>
        </p:nvSpPr>
        <p:spPr>
          <a:xfrm>
            <a:off x="971600" y="3356992"/>
            <a:ext cx="7659947" cy="461665"/>
          </a:xfrm>
          <a:prstGeom prst="rect">
            <a:avLst/>
          </a:prstGeom>
        </p:spPr>
        <p:txBody>
          <a:bodyPr wrap="square">
            <a:spAutoFit/>
          </a:bodyPr>
          <a:lstStyle/>
          <a:p>
            <a:pPr>
              <a:buFont typeface="Wingdings" panose="05000000000000000000" pitchFamily="2" charset="2"/>
              <a:buChar char="Ø"/>
            </a:pPr>
            <a:r>
              <a:rPr lang="zh-CN" altLang="en-US" sz="2400" b="1" dirty="0" smtClean="0">
                <a:solidFill>
                  <a:schemeClr val="tx2"/>
                </a:solidFill>
                <a:latin typeface="+mj-ea"/>
                <a:ea typeface="+mj-ea"/>
              </a:rPr>
              <a:t>查阅文献：</a:t>
            </a:r>
            <a:endParaRPr lang="zh-CN" altLang="en-US" sz="2400" b="1" dirty="0">
              <a:solidFill>
                <a:schemeClr val="tx2"/>
              </a:solidFill>
              <a:latin typeface="+mj-ea"/>
              <a:ea typeface="+mj-ea"/>
            </a:endParaRPr>
          </a:p>
        </p:txBody>
      </p:sp>
      <p:sp>
        <p:nvSpPr>
          <p:cNvPr id="26" name="矩形 25"/>
          <p:cNvSpPr/>
          <p:nvPr/>
        </p:nvSpPr>
        <p:spPr>
          <a:xfrm>
            <a:off x="971600" y="1772816"/>
            <a:ext cx="7659947" cy="461665"/>
          </a:xfrm>
          <a:prstGeom prst="rect">
            <a:avLst/>
          </a:prstGeom>
        </p:spPr>
        <p:txBody>
          <a:bodyPr wrap="square">
            <a:spAutoFit/>
          </a:bodyPr>
          <a:lstStyle/>
          <a:p>
            <a:pPr>
              <a:buFont typeface="Wingdings" panose="05000000000000000000" pitchFamily="2" charset="2"/>
              <a:buChar char="Ø"/>
            </a:pPr>
            <a:r>
              <a:rPr lang="zh-CN" altLang="en-US" sz="2400" b="1" dirty="0" smtClean="0">
                <a:solidFill>
                  <a:schemeClr val="tx2"/>
                </a:solidFill>
                <a:latin typeface="+mj-ea"/>
                <a:ea typeface="+mj-ea"/>
              </a:rPr>
              <a:t>参与项目：</a:t>
            </a:r>
            <a:endParaRPr lang="zh-CN" altLang="en-US" sz="2400" b="1" dirty="0">
              <a:solidFill>
                <a:schemeClr val="tx2"/>
              </a:solidFill>
              <a:latin typeface="+mj-ea"/>
              <a:ea typeface="+mj-ea"/>
            </a:endParaRPr>
          </a:p>
        </p:txBody>
      </p:sp>
      <p:sp>
        <p:nvSpPr>
          <p:cNvPr id="27" name="圆角矩形 26"/>
          <p:cNvSpPr/>
          <p:nvPr/>
        </p:nvSpPr>
        <p:spPr>
          <a:xfrm>
            <a:off x="3275856" y="4077072"/>
            <a:ext cx="432048" cy="2016224"/>
          </a:xfrm>
          <a:prstGeom prst="roundRect">
            <a:avLst>
              <a:gd name="adj" fmla="val 50000"/>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b="1" dirty="0" smtClean="0">
                <a:latin typeface="+mn-ea"/>
              </a:rPr>
              <a:t>查阅大量文献</a:t>
            </a:r>
            <a:endParaRPr lang="zh-CN" altLang="en-US" b="1" dirty="0">
              <a:latin typeface="+mn-ea"/>
            </a:endParaRPr>
          </a:p>
        </p:txBody>
      </p:sp>
      <p:sp>
        <p:nvSpPr>
          <p:cNvPr id="28" name="左大括号 27"/>
          <p:cNvSpPr/>
          <p:nvPr/>
        </p:nvSpPr>
        <p:spPr>
          <a:xfrm>
            <a:off x="3923928" y="3933056"/>
            <a:ext cx="144016" cy="2232248"/>
          </a:xfrm>
          <a:prstGeom prst="leftBrac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圆角矩形 28"/>
          <p:cNvSpPr/>
          <p:nvPr/>
        </p:nvSpPr>
        <p:spPr>
          <a:xfrm>
            <a:off x="4355976" y="3933056"/>
            <a:ext cx="1440160" cy="360040"/>
          </a:xfrm>
          <a:prstGeom prst="roundRect">
            <a:avLst>
              <a:gd name="adj" fmla="val 50000"/>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b="1" dirty="0" smtClean="0">
                <a:latin typeface="+mn-ea"/>
              </a:rPr>
              <a:t>课题背景</a:t>
            </a:r>
            <a:endParaRPr lang="zh-CN" altLang="en-US" b="1" dirty="0">
              <a:latin typeface="+mn-ea"/>
            </a:endParaRPr>
          </a:p>
        </p:txBody>
      </p:sp>
      <p:sp>
        <p:nvSpPr>
          <p:cNvPr id="30" name="圆角矩形 29"/>
          <p:cNvSpPr/>
          <p:nvPr/>
        </p:nvSpPr>
        <p:spPr>
          <a:xfrm>
            <a:off x="4355976" y="4581128"/>
            <a:ext cx="1440160" cy="360040"/>
          </a:xfrm>
          <a:prstGeom prst="roundRect">
            <a:avLst>
              <a:gd name="adj" fmla="val 50000"/>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b="1" dirty="0" smtClean="0">
                <a:latin typeface="+mn-ea"/>
              </a:rPr>
              <a:t>研究意义</a:t>
            </a:r>
            <a:endParaRPr lang="zh-CN" altLang="en-US" b="1" dirty="0">
              <a:latin typeface="+mn-ea"/>
            </a:endParaRPr>
          </a:p>
        </p:txBody>
      </p:sp>
      <p:sp>
        <p:nvSpPr>
          <p:cNvPr id="31" name="圆角矩形 30"/>
          <p:cNvSpPr/>
          <p:nvPr/>
        </p:nvSpPr>
        <p:spPr>
          <a:xfrm>
            <a:off x="4355976" y="5229200"/>
            <a:ext cx="1440160" cy="360040"/>
          </a:xfrm>
          <a:prstGeom prst="roundRect">
            <a:avLst>
              <a:gd name="adj" fmla="val 50000"/>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b="1" dirty="0" smtClean="0">
                <a:latin typeface="+mn-ea"/>
              </a:rPr>
              <a:t>发展现状</a:t>
            </a:r>
            <a:endParaRPr lang="zh-CN" altLang="en-US" b="1" dirty="0">
              <a:latin typeface="+mn-ea"/>
            </a:endParaRPr>
          </a:p>
        </p:txBody>
      </p:sp>
      <p:sp>
        <p:nvSpPr>
          <p:cNvPr id="32" name="圆角矩形 31"/>
          <p:cNvSpPr/>
          <p:nvPr/>
        </p:nvSpPr>
        <p:spPr>
          <a:xfrm>
            <a:off x="4355976" y="5877272"/>
            <a:ext cx="1440160" cy="360040"/>
          </a:xfrm>
          <a:prstGeom prst="roundRect">
            <a:avLst>
              <a:gd name="adj" fmla="val 50000"/>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b="1" dirty="0" smtClean="0">
                <a:latin typeface="+mn-ea"/>
              </a:rPr>
              <a:t>发展动态</a:t>
            </a:r>
            <a:endParaRPr lang="zh-CN" altLang="en-US" b="1" dirty="0">
              <a:latin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2267744" y="1124744"/>
            <a:ext cx="0" cy="46805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908716" y="2904936"/>
            <a:ext cx="6818603" cy="100874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grpSp>
        <p:nvGrpSpPr>
          <p:cNvPr id="2" name="组 14"/>
          <p:cNvGrpSpPr/>
          <p:nvPr/>
        </p:nvGrpSpPr>
        <p:grpSpPr>
          <a:xfrm>
            <a:off x="-16725" y="6654794"/>
            <a:ext cx="953603"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文本框 19"/>
          <p:cNvSpPr txBox="1"/>
          <p:nvPr/>
        </p:nvSpPr>
        <p:spPr>
          <a:xfrm>
            <a:off x="-172953" y="245330"/>
            <a:ext cx="1031043" cy="4519883"/>
          </a:xfrm>
          <a:prstGeom prst="rect">
            <a:avLst/>
          </a:prstGeom>
          <a:noFill/>
        </p:spPr>
        <p:txBody>
          <a:bodyPr vert="eaVert" wrap="square" lIns="91436" tIns="45718" rIns="91436" bIns="45718" rtlCol="0">
            <a:spAutoFit/>
          </a:bodyPr>
          <a:lstStyle/>
          <a:p>
            <a:r>
              <a:rPr lang="en-US" altLang="zh-CN" sz="5500" dirty="0">
                <a:solidFill>
                  <a:prstClr val="white"/>
                </a:solidFill>
                <a:latin typeface="Times New Roman" panose="02020603050405020304" pitchFamily="18" charset="0"/>
              </a:rPr>
              <a:t>CONTENTS</a:t>
            </a:r>
            <a:endParaRPr lang="zh-CN" altLang="en-US" sz="5500" dirty="0">
              <a:solidFill>
                <a:prstClr val="white"/>
              </a:solidFill>
              <a:latin typeface="Times New Roman" panose="02020603050405020304" pitchFamily="18" charset="0"/>
            </a:endParaRPr>
          </a:p>
        </p:txBody>
      </p:sp>
      <p:grpSp>
        <p:nvGrpSpPr>
          <p:cNvPr id="3" name="组 2"/>
          <p:cNvGrpSpPr/>
          <p:nvPr/>
        </p:nvGrpSpPr>
        <p:grpSpPr>
          <a:xfrm>
            <a:off x="8461613" y="252859"/>
            <a:ext cx="682388" cy="484288"/>
            <a:chOff x="11454105" y="252856"/>
            <a:chExt cx="737892" cy="484288"/>
          </a:xfrm>
        </p:grpSpPr>
        <p:grpSp>
          <p:nvGrpSpPr>
            <p:cNvPr id="5"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149" name="TextBox 8"/>
          <p:cNvSpPr txBox="1"/>
          <p:nvPr/>
        </p:nvSpPr>
        <p:spPr>
          <a:xfrm>
            <a:off x="8551069" y="6483350"/>
            <a:ext cx="291704" cy="335280"/>
          </a:xfrm>
          <a:prstGeom prst="rect">
            <a:avLst/>
          </a:prstGeom>
          <a:solidFill>
            <a:schemeClr val="bg1"/>
          </a:solidFill>
          <a:ln w="9525">
            <a:noFill/>
          </a:ln>
        </p:spPr>
        <p:txBody>
          <a:bodyPr>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5</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49" name="圆角矩形 48"/>
          <p:cNvSpPr/>
          <p:nvPr/>
        </p:nvSpPr>
        <p:spPr>
          <a:xfrm>
            <a:off x="2371754" y="1231438"/>
            <a:ext cx="4576510" cy="613386"/>
          </a:xfrm>
          <a:prstGeom prst="roundRect">
            <a:avLst/>
          </a:prstGeom>
          <a:solidFill>
            <a:schemeClr val="bg1"/>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400" b="1" dirty="0" smtClean="0">
                <a:solidFill>
                  <a:srgbClr val="44546A"/>
                </a:solidFill>
                <a:latin typeface="华文楷体" panose="02010600040101010101" pitchFamily="2" charset="-122"/>
                <a:ea typeface="华文楷体" panose="02010600040101010101" pitchFamily="2" charset="-122"/>
              </a:rPr>
              <a:t> </a:t>
            </a:r>
            <a:r>
              <a:rPr lang="zh-CN" altLang="en-US" sz="2800" b="1" dirty="0" smtClean="0">
                <a:solidFill>
                  <a:srgbClr val="44546A"/>
                </a:solidFill>
                <a:latin typeface="华文楷体" panose="02010600040101010101" pitchFamily="2" charset="-122"/>
                <a:ea typeface="华文楷体" panose="02010600040101010101" pitchFamily="2" charset="-122"/>
              </a:rPr>
              <a:t>前期工作总结</a:t>
            </a:r>
            <a:endParaRPr lang="zh-CN" altLang="en-US" sz="2800" b="1" kern="0" dirty="0">
              <a:solidFill>
                <a:prstClr val="black"/>
              </a:solidFill>
              <a:latin typeface="微软雅黑" panose="020B0503020204020204" pitchFamily="34" charset="-122"/>
            </a:endParaRPr>
          </a:p>
        </p:txBody>
      </p:sp>
      <p:sp>
        <p:nvSpPr>
          <p:cNvPr id="50" name="圆角矩形 49"/>
          <p:cNvSpPr/>
          <p:nvPr/>
        </p:nvSpPr>
        <p:spPr>
          <a:xfrm>
            <a:off x="2362200" y="1986290"/>
            <a:ext cx="4586064" cy="612000"/>
          </a:xfrm>
          <a:prstGeom prst="roundRect">
            <a:avLst/>
          </a:prstGeom>
          <a:solidFill>
            <a:srgbClr val="333399">
              <a:lumMod val="20000"/>
              <a:lumOff val="80000"/>
            </a:srgbClr>
          </a:solidFill>
          <a:ln w="28575" cap="rnd" cmpd="sng" algn="ctr">
            <a:solidFill>
              <a:srgbClr val="FF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选题背景及研究意义</a:t>
            </a:r>
          </a:p>
        </p:txBody>
      </p:sp>
      <p:sp>
        <p:nvSpPr>
          <p:cNvPr id="51" name="圆角矩形 50"/>
          <p:cNvSpPr/>
          <p:nvPr/>
        </p:nvSpPr>
        <p:spPr>
          <a:xfrm>
            <a:off x="2371754" y="3462631"/>
            <a:ext cx="4576510"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rgbClr val="44546A"/>
                </a:solidFill>
                <a:latin typeface="华文楷体" panose="02010600040101010101" pitchFamily="2" charset="-122"/>
                <a:ea typeface="华文楷体" panose="02010600040101010101" pitchFamily="2" charset="-122"/>
                <a:sym typeface="+mn-ea"/>
              </a:rPr>
              <a:t>研究内容及思路</a:t>
            </a:r>
            <a:endParaRPr lang="zh-CN" altLang="en-US" sz="2800" b="1" dirty="0">
              <a:solidFill>
                <a:srgbClr val="44546A"/>
              </a:solidFill>
              <a:latin typeface="华文楷体" panose="02010600040101010101" pitchFamily="2" charset="-122"/>
              <a:ea typeface="华文楷体" panose="02010600040101010101" pitchFamily="2" charset="-122"/>
              <a:sym typeface="+mn-ea"/>
            </a:endParaRPr>
          </a:p>
        </p:txBody>
      </p:sp>
      <p:sp>
        <p:nvSpPr>
          <p:cNvPr id="52" name="圆角矩形 51"/>
          <p:cNvSpPr/>
          <p:nvPr/>
        </p:nvSpPr>
        <p:spPr>
          <a:xfrm>
            <a:off x="2362200" y="4221088"/>
            <a:ext cx="4586064" cy="612031"/>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预期研究成果</a:t>
            </a:r>
          </a:p>
        </p:txBody>
      </p:sp>
      <p:sp>
        <p:nvSpPr>
          <p:cNvPr id="53" name="圆角矩形 52"/>
          <p:cNvSpPr/>
          <p:nvPr/>
        </p:nvSpPr>
        <p:spPr>
          <a:xfrm>
            <a:off x="2362200" y="5013174"/>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2800" b="1" dirty="0" smtClean="0">
                <a:solidFill>
                  <a:srgbClr val="44546A"/>
                </a:solidFill>
                <a:latin typeface="华文楷体" panose="02010600040101010101" pitchFamily="2" charset="-122"/>
                <a:ea typeface="华文楷体" panose="02010600040101010101" pitchFamily="2" charset="-122"/>
              </a:rPr>
              <a:t>总 结</a:t>
            </a:r>
            <a:endParaRPr lang="zh-CN" altLang="en-US" sz="3200" b="1" kern="0" dirty="0">
              <a:solidFill>
                <a:srgbClr val="000000"/>
              </a:solidFill>
              <a:latin typeface="黑体" panose="02010609060101010101" pitchFamily="49" charset="-122"/>
              <a:ea typeface="黑体" panose="02010609060101010101" pitchFamily="49" charset="-122"/>
            </a:endParaRPr>
          </a:p>
        </p:txBody>
      </p:sp>
      <p:sp>
        <p:nvSpPr>
          <p:cNvPr id="54" name="圆角矩形 53"/>
          <p:cNvSpPr/>
          <p:nvPr/>
        </p:nvSpPr>
        <p:spPr>
          <a:xfrm>
            <a:off x="2416571" y="1298773"/>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1</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5" name="圆角矩形 54"/>
          <p:cNvSpPr/>
          <p:nvPr/>
        </p:nvSpPr>
        <p:spPr>
          <a:xfrm>
            <a:off x="2362200" y="2708920"/>
            <a:ext cx="4586064" cy="612000"/>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r>
              <a:rPr lang="zh-CN" altLang="en-US" sz="2800" b="1" dirty="0" smtClean="0">
                <a:solidFill>
                  <a:srgbClr val="44546A"/>
                </a:solidFill>
                <a:latin typeface="华文楷体" panose="02010600040101010101" pitchFamily="2" charset="-122"/>
                <a:ea typeface="华文楷体" panose="02010600040101010101" pitchFamily="2" charset="-122"/>
              </a:rPr>
              <a:t>研究现状与发展动态</a:t>
            </a:r>
            <a:endParaRPr lang="zh-CN" altLang="en-US" sz="2800" b="1" dirty="0">
              <a:solidFill>
                <a:srgbClr val="44546A"/>
              </a:solidFill>
              <a:latin typeface="华文楷体" panose="02010600040101010101" pitchFamily="2" charset="-122"/>
              <a:ea typeface="华文楷体" panose="02010600040101010101" pitchFamily="2" charset="-122"/>
            </a:endParaRPr>
          </a:p>
        </p:txBody>
      </p:sp>
      <p:sp>
        <p:nvSpPr>
          <p:cNvPr id="56" name="圆角矩形 55"/>
          <p:cNvSpPr/>
          <p:nvPr/>
        </p:nvSpPr>
        <p:spPr>
          <a:xfrm>
            <a:off x="2411757" y="2056230"/>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2</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7" name="圆角矩形 56"/>
          <p:cNvSpPr/>
          <p:nvPr/>
        </p:nvSpPr>
        <p:spPr>
          <a:xfrm>
            <a:off x="2411758" y="2769341"/>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3</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8" name="圆角矩形 57"/>
          <p:cNvSpPr/>
          <p:nvPr/>
        </p:nvSpPr>
        <p:spPr>
          <a:xfrm>
            <a:off x="2416572" y="3519117"/>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4</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59" name="圆角矩形 58"/>
          <p:cNvSpPr/>
          <p:nvPr/>
        </p:nvSpPr>
        <p:spPr>
          <a:xfrm>
            <a:off x="2411760" y="429180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5</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
        <p:nvSpPr>
          <p:cNvPr id="60" name="圆角矩形 59"/>
          <p:cNvSpPr/>
          <p:nvPr/>
        </p:nvSpPr>
        <p:spPr>
          <a:xfrm>
            <a:off x="2416573" y="5067462"/>
            <a:ext cx="499243" cy="470602"/>
          </a:xfrm>
          <a:prstGeom prst="roundRect">
            <a:avLst/>
          </a:prstGeom>
          <a:solidFill>
            <a:srgbClr val="FFFFFF"/>
          </a:solidFill>
          <a:ln w="285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altLang="zh-CN" sz="3200" b="1" kern="0" dirty="0">
                <a:solidFill>
                  <a:srgbClr val="2C5D98"/>
                </a:solidFill>
                <a:latin typeface="Times New Roman" pitchFamily="18" charset="0"/>
                <a:ea typeface="黑体" panose="02010609060101010101" pitchFamily="49" charset="-122"/>
                <a:cs typeface="Times New Roman" pitchFamily="18" charset="0"/>
              </a:rPr>
              <a:t>6</a:t>
            </a:r>
            <a:endParaRPr lang="zh-CN" altLang="en-US" sz="3200" b="1" kern="0" dirty="0">
              <a:solidFill>
                <a:srgbClr val="2C5D98"/>
              </a:solidFill>
              <a:latin typeface="Times New Roman" pitchFamily="18" charset="0"/>
              <a:ea typeface="黑体" panose="02010609060101010101" pitchFamily="49" charset="-122"/>
              <a:cs typeface="Times New Roman" pitchFamily="18" charset="0"/>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51069" y="6338267"/>
            <a:ext cx="224441"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6</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1872208" cy="461665"/>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课题背景</a:t>
            </a:r>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1" name="TextBox 20"/>
          <p:cNvSpPr txBox="1"/>
          <p:nvPr/>
        </p:nvSpPr>
        <p:spPr>
          <a:xfrm>
            <a:off x="683568" y="1196752"/>
            <a:ext cx="4680520" cy="523220"/>
          </a:xfrm>
          <a:prstGeom prst="rect">
            <a:avLst/>
          </a:prstGeom>
          <a:noFill/>
        </p:spPr>
        <p:txBody>
          <a:bodyPr wrap="square" rtlCol="0">
            <a:spAutoFit/>
          </a:bodyPr>
          <a:lstStyle/>
          <a:p>
            <a:pPr marL="285750" indent="-285750">
              <a:buClr>
                <a:srgbClr val="0070C0"/>
              </a:buClr>
              <a:buFont typeface="Wingdings" pitchFamily="2" charset="2"/>
              <a:buChar char="Ø"/>
            </a:pPr>
            <a:r>
              <a:rPr lang="zh-CN" altLang="en-US" sz="2800" b="1" dirty="0" smtClean="0">
                <a:solidFill>
                  <a:srgbClr val="1F497D"/>
                </a:solidFill>
                <a:latin typeface="宋体" pitchFamily="2" charset="-122"/>
                <a:ea typeface="宋体" pitchFamily="2" charset="-122"/>
              </a:rPr>
              <a:t> </a:t>
            </a:r>
            <a:r>
              <a:rPr lang="zh-CN" altLang="en-US" sz="2400" b="1" dirty="0" smtClean="0">
                <a:solidFill>
                  <a:srgbClr val="1F497D"/>
                </a:solidFill>
                <a:latin typeface="宋体" pitchFamily="2" charset="-122"/>
                <a:ea typeface="宋体" pitchFamily="2" charset="-122"/>
              </a:rPr>
              <a:t>轧钢过程工艺背景</a:t>
            </a:r>
            <a:endParaRPr lang="zh-CN" altLang="en-US" sz="2800" b="1" dirty="0">
              <a:solidFill>
                <a:srgbClr val="1F497D"/>
              </a:solidFill>
              <a:latin typeface="宋体" pitchFamily="2" charset="-122"/>
              <a:ea typeface="宋体" pitchFamily="2" charset="-122"/>
            </a:endParaRPr>
          </a:p>
        </p:txBody>
      </p:sp>
      <p:pic>
        <p:nvPicPr>
          <p:cNvPr id="22" name="图片 21" descr="view.jpg"/>
          <p:cNvPicPr>
            <a:picLocks noChangeAspect="1"/>
          </p:cNvPicPr>
          <p:nvPr/>
        </p:nvPicPr>
        <p:blipFill>
          <a:blip r:embed="rId2" cstate="print"/>
          <a:srcRect l="853" t="53240" r="1073" b="1333"/>
          <a:stretch>
            <a:fillRect/>
          </a:stretch>
        </p:blipFill>
        <p:spPr>
          <a:xfrm>
            <a:off x="323528" y="2420888"/>
            <a:ext cx="8280920" cy="2808312"/>
          </a:xfrm>
          <a:prstGeom prst="rect">
            <a:avLst/>
          </a:prstGeom>
        </p:spPr>
      </p:pic>
      <p:sp>
        <p:nvSpPr>
          <p:cNvPr id="23" name="TextBox 22"/>
          <p:cNvSpPr txBox="1"/>
          <p:nvPr/>
        </p:nvSpPr>
        <p:spPr>
          <a:xfrm>
            <a:off x="827584" y="2852936"/>
            <a:ext cx="543739" cy="307777"/>
          </a:xfrm>
          <a:prstGeom prst="rect">
            <a:avLst/>
          </a:prstGeom>
          <a:solidFill>
            <a:schemeClr val="bg1"/>
          </a:solidFill>
        </p:spPr>
        <p:txBody>
          <a:bodyPr wrap="none" rtlCol="0">
            <a:spAutoFit/>
          </a:bodyPr>
          <a:lstStyle/>
          <a:p>
            <a:r>
              <a:rPr lang="zh-CN" altLang="en-US" sz="1400" dirty="0" smtClean="0"/>
              <a:t>板坯</a:t>
            </a:r>
            <a:endParaRPr lang="zh-CN" altLang="en-US" sz="1400" dirty="0"/>
          </a:p>
        </p:txBody>
      </p:sp>
      <p:sp>
        <p:nvSpPr>
          <p:cNvPr id="24" name="TextBox 23"/>
          <p:cNvSpPr txBox="1"/>
          <p:nvPr/>
        </p:nvSpPr>
        <p:spPr>
          <a:xfrm>
            <a:off x="2339752" y="2852936"/>
            <a:ext cx="723275" cy="307777"/>
          </a:xfrm>
          <a:prstGeom prst="rect">
            <a:avLst/>
          </a:prstGeom>
          <a:solidFill>
            <a:schemeClr val="bg1"/>
          </a:solidFill>
        </p:spPr>
        <p:txBody>
          <a:bodyPr wrap="none" rtlCol="0">
            <a:spAutoFit/>
          </a:bodyPr>
          <a:lstStyle/>
          <a:p>
            <a:r>
              <a:rPr lang="zh-CN" altLang="en-US" sz="1400" dirty="0" smtClean="0"/>
              <a:t>热轧机</a:t>
            </a:r>
            <a:endParaRPr lang="zh-CN" altLang="en-US" sz="1400" dirty="0"/>
          </a:p>
        </p:txBody>
      </p:sp>
      <p:sp>
        <p:nvSpPr>
          <p:cNvPr id="25" name="TextBox 24"/>
          <p:cNvSpPr txBox="1"/>
          <p:nvPr/>
        </p:nvSpPr>
        <p:spPr>
          <a:xfrm>
            <a:off x="3923928" y="2852936"/>
            <a:ext cx="902811" cy="307777"/>
          </a:xfrm>
          <a:prstGeom prst="rect">
            <a:avLst/>
          </a:prstGeom>
          <a:solidFill>
            <a:schemeClr val="bg1"/>
          </a:solidFill>
        </p:spPr>
        <p:txBody>
          <a:bodyPr wrap="none" rtlCol="0">
            <a:spAutoFit/>
          </a:bodyPr>
          <a:lstStyle/>
          <a:p>
            <a:r>
              <a:rPr lang="zh-CN" altLang="en-US" sz="1400" dirty="0" smtClean="0"/>
              <a:t>热轧钢卷</a:t>
            </a:r>
            <a:endParaRPr lang="zh-CN" altLang="en-US" sz="1400" dirty="0"/>
          </a:p>
        </p:txBody>
      </p:sp>
      <p:sp>
        <p:nvSpPr>
          <p:cNvPr id="30" name="TextBox 29"/>
          <p:cNvSpPr txBox="1"/>
          <p:nvPr/>
        </p:nvSpPr>
        <p:spPr>
          <a:xfrm>
            <a:off x="5508104" y="2852936"/>
            <a:ext cx="543739" cy="307777"/>
          </a:xfrm>
          <a:prstGeom prst="rect">
            <a:avLst/>
          </a:prstGeom>
          <a:solidFill>
            <a:schemeClr val="bg1"/>
          </a:solidFill>
        </p:spPr>
        <p:txBody>
          <a:bodyPr wrap="none" rtlCol="0">
            <a:spAutoFit/>
          </a:bodyPr>
          <a:lstStyle/>
          <a:p>
            <a:r>
              <a:rPr lang="zh-CN" altLang="en-US" sz="1400" dirty="0" smtClean="0"/>
              <a:t>酸洗</a:t>
            </a:r>
            <a:endParaRPr lang="zh-CN" altLang="en-US" sz="1400" dirty="0"/>
          </a:p>
        </p:txBody>
      </p:sp>
      <p:sp>
        <p:nvSpPr>
          <p:cNvPr id="31" name="TextBox 30"/>
          <p:cNvSpPr txBox="1"/>
          <p:nvPr/>
        </p:nvSpPr>
        <p:spPr>
          <a:xfrm>
            <a:off x="6948264" y="2852936"/>
            <a:ext cx="723275" cy="307777"/>
          </a:xfrm>
          <a:prstGeom prst="rect">
            <a:avLst/>
          </a:prstGeom>
          <a:solidFill>
            <a:schemeClr val="bg1"/>
          </a:solidFill>
        </p:spPr>
        <p:txBody>
          <a:bodyPr wrap="none" rtlCol="0">
            <a:spAutoFit/>
          </a:bodyPr>
          <a:lstStyle/>
          <a:p>
            <a:r>
              <a:rPr lang="zh-CN" altLang="en-US" sz="1400" dirty="0" smtClean="0"/>
              <a:t>冷轧机</a:t>
            </a:r>
            <a:endParaRPr lang="zh-CN" altLang="en-US" sz="1400" dirty="0"/>
          </a:p>
        </p:txBody>
      </p:sp>
      <p:sp>
        <p:nvSpPr>
          <p:cNvPr id="32" name="TextBox 31"/>
          <p:cNvSpPr txBox="1"/>
          <p:nvPr/>
        </p:nvSpPr>
        <p:spPr>
          <a:xfrm>
            <a:off x="7452320" y="3645024"/>
            <a:ext cx="902811" cy="307777"/>
          </a:xfrm>
          <a:prstGeom prst="rect">
            <a:avLst/>
          </a:prstGeom>
          <a:solidFill>
            <a:schemeClr val="bg1"/>
          </a:solidFill>
        </p:spPr>
        <p:txBody>
          <a:bodyPr wrap="none" rtlCol="0">
            <a:spAutoFit/>
          </a:bodyPr>
          <a:lstStyle/>
          <a:p>
            <a:r>
              <a:rPr lang="zh-CN" altLang="en-US" sz="1400" dirty="0" smtClean="0"/>
              <a:t>冷轧钢卷</a:t>
            </a:r>
            <a:endParaRPr lang="zh-CN" altLang="en-US" sz="1400" dirty="0"/>
          </a:p>
        </p:txBody>
      </p:sp>
      <p:sp>
        <p:nvSpPr>
          <p:cNvPr id="33" name="TextBox 32"/>
          <p:cNvSpPr txBox="1"/>
          <p:nvPr/>
        </p:nvSpPr>
        <p:spPr>
          <a:xfrm>
            <a:off x="4499992" y="4077072"/>
            <a:ext cx="902811" cy="307777"/>
          </a:xfrm>
          <a:prstGeom prst="rect">
            <a:avLst/>
          </a:prstGeom>
          <a:solidFill>
            <a:schemeClr val="bg1"/>
          </a:solidFill>
        </p:spPr>
        <p:txBody>
          <a:bodyPr wrap="none" rtlCol="0">
            <a:spAutoFit/>
          </a:bodyPr>
          <a:lstStyle/>
          <a:p>
            <a:r>
              <a:rPr lang="zh-CN" altLang="en-US" sz="1400" dirty="0" smtClean="0"/>
              <a:t>批次退火</a:t>
            </a:r>
            <a:endParaRPr lang="zh-CN" altLang="en-US" sz="1400" dirty="0"/>
          </a:p>
        </p:txBody>
      </p:sp>
      <p:sp>
        <p:nvSpPr>
          <p:cNvPr id="35" name="TextBox 34"/>
          <p:cNvSpPr txBox="1"/>
          <p:nvPr/>
        </p:nvSpPr>
        <p:spPr>
          <a:xfrm>
            <a:off x="4499992" y="4869160"/>
            <a:ext cx="902811" cy="307777"/>
          </a:xfrm>
          <a:prstGeom prst="rect">
            <a:avLst/>
          </a:prstGeom>
          <a:solidFill>
            <a:schemeClr val="bg1"/>
          </a:solidFill>
        </p:spPr>
        <p:txBody>
          <a:bodyPr wrap="none" rtlCol="0">
            <a:spAutoFit/>
          </a:bodyPr>
          <a:lstStyle/>
          <a:p>
            <a:r>
              <a:rPr lang="zh-CN" altLang="en-US" sz="1400" dirty="0" smtClean="0"/>
              <a:t>批次退火</a:t>
            </a:r>
            <a:endParaRPr lang="zh-CN" altLang="en-US" sz="1400" dirty="0"/>
          </a:p>
        </p:txBody>
      </p:sp>
      <p:sp>
        <p:nvSpPr>
          <p:cNvPr id="36" name="TextBox 35"/>
          <p:cNvSpPr txBox="1"/>
          <p:nvPr/>
        </p:nvSpPr>
        <p:spPr>
          <a:xfrm>
            <a:off x="1619672" y="4581128"/>
            <a:ext cx="902811" cy="307777"/>
          </a:xfrm>
          <a:prstGeom prst="rect">
            <a:avLst/>
          </a:prstGeom>
          <a:solidFill>
            <a:schemeClr val="bg1"/>
          </a:solidFill>
        </p:spPr>
        <p:txBody>
          <a:bodyPr wrap="none" rtlCol="0">
            <a:spAutoFit/>
          </a:bodyPr>
          <a:lstStyle/>
          <a:p>
            <a:r>
              <a:rPr lang="zh-CN" altLang="en-US" sz="1400" dirty="0" smtClean="0"/>
              <a:t>冷轧钢卷</a:t>
            </a:r>
            <a:endParaRPr lang="zh-CN" altLang="en-US" sz="1400" dirty="0"/>
          </a:p>
        </p:txBody>
      </p:sp>
      <p:sp>
        <p:nvSpPr>
          <p:cNvPr id="37" name="TextBox 36"/>
          <p:cNvSpPr txBox="1"/>
          <p:nvPr/>
        </p:nvSpPr>
        <p:spPr>
          <a:xfrm>
            <a:off x="2411760" y="4581128"/>
            <a:ext cx="902811" cy="307777"/>
          </a:xfrm>
          <a:prstGeom prst="rect">
            <a:avLst/>
          </a:prstGeom>
          <a:solidFill>
            <a:schemeClr val="bg1"/>
          </a:solidFill>
        </p:spPr>
        <p:txBody>
          <a:bodyPr wrap="none" rtlCol="0">
            <a:spAutoFit/>
          </a:bodyPr>
          <a:lstStyle/>
          <a:p>
            <a:r>
              <a:rPr lang="zh-CN" altLang="en-US" sz="1400" dirty="0" smtClean="0"/>
              <a:t>冷轧钢板</a:t>
            </a:r>
            <a:endParaRPr lang="zh-CN" altLang="en-US" sz="1400" dirty="0"/>
          </a:p>
        </p:txBody>
      </p:sp>
      <p:cxnSp>
        <p:nvCxnSpPr>
          <p:cNvPr id="39" name="直接连接符 38"/>
          <p:cNvCxnSpPr/>
          <p:nvPr/>
        </p:nvCxnSpPr>
        <p:spPr>
          <a:xfrm>
            <a:off x="683568" y="2276872"/>
            <a:ext cx="7776864"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568" y="2276872"/>
            <a:ext cx="0" cy="3024336"/>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60432" y="2276872"/>
            <a:ext cx="0" cy="3024336"/>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3568" y="5301208"/>
            <a:ext cx="7776864"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419872" y="5589240"/>
            <a:ext cx="2133918" cy="338554"/>
          </a:xfrm>
          <a:prstGeom prst="rect">
            <a:avLst/>
          </a:prstGeom>
          <a:noFill/>
        </p:spPr>
        <p:txBody>
          <a:bodyPr wrap="none" rtlCol="0">
            <a:spAutoFit/>
          </a:bodyPr>
          <a:lstStyle/>
          <a:p>
            <a:r>
              <a:rPr lang="zh-CN" altLang="en-US" sz="1600" dirty="0" smtClean="0">
                <a:latin typeface="Times New Roman" pitchFamily="18" charset="0"/>
                <a:cs typeface="Times New Roman" pitchFamily="18" charset="0"/>
              </a:rPr>
              <a:t>图 </a:t>
            </a:r>
            <a:r>
              <a:rPr lang="en-US" altLang="zh-CN" sz="1600" dirty="0" smtClean="0">
                <a:latin typeface="Times New Roman" pitchFamily="18" charset="0"/>
                <a:cs typeface="Times New Roman" pitchFamily="18" charset="0"/>
              </a:rPr>
              <a:t>1</a:t>
            </a:r>
            <a:r>
              <a:rPr lang="zh-CN" altLang="en-US" sz="1600" dirty="0" smtClean="0">
                <a:latin typeface="Times New Roman" pitchFamily="18" charset="0"/>
                <a:cs typeface="Times New Roman" pitchFamily="18" charset="0"/>
              </a:rPr>
              <a:t>   轧钢过程流程图</a:t>
            </a:r>
            <a:endParaRPr lang="zh-CN" altLang="en-US" sz="16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51069" y="6338267"/>
            <a:ext cx="224441"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7</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3240360" cy="461665"/>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选题背景及研究意义</a:t>
            </a:r>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6" name="TextBox 25"/>
          <p:cNvSpPr txBox="1"/>
          <p:nvPr/>
        </p:nvSpPr>
        <p:spPr>
          <a:xfrm>
            <a:off x="611560" y="1119184"/>
            <a:ext cx="4680520" cy="523220"/>
          </a:xfrm>
          <a:prstGeom prst="rect">
            <a:avLst/>
          </a:prstGeom>
          <a:noFill/>
        </p:spPr>
        <p:txBody>
          <a:bodyPr wrap="square" rtlCol="0">
            <a:spAutoFit/>
          </a:bodyPr>
          <a:lstStyle/>
          <a:p>
            <a:pPr marL="285750" indent="-285750">
              <a:buClr>
                <a:srgbClr val="0070C0"/>
              </a:buClr>
              <a:buFont typeface="Wingdings" panose="05000000000000000000" pitchFamily="2" charset="2"/>
              <a:buChar char="u"/>
            </a:pPr>
            <a:r>
              <a:rPr lang="zh-CN" altLang="en-US" sz="2800" b="1" dirty="0">
                <a:solidFill>
                  <a:schemeClr val="tx2"/>
                </a:solidFill>
                <a:latin typeface="+mj-ea"/>
                <a:ea typeface="+mj-ea"/>
              </a:rPr>
              <a:t>选题背景和意义</a:t>
            </a:r>
          </a:p>
        </p:txBody>
      </p:sp>
      <p:sp>
        <p:nvSpPr>
          <p:cNvPr id="27" name="矩形 26"/>
          <p:cNvSpPr/>
          <p:nvPr/>
        </p:nvSpPr>
        <p:spPr>
          <a:xfrm>
            <a:off x="827584" y="1920888"/>
            <a:ext cx="7200800" cy="1045351"/>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zh-CN" altLang="zh-CN" dirty="0" smtClean="0">
                <a:latin typeface="+mn-ea"/>
              </a:rPr>
              <a:t>轧钢过程作为钢铁行业深加工的主要工序，是提高钢铁板带材比例的重要阶段，也是提升钢铁产品附加值，提升冶金企业整体竞争力，为企业创造经济效益的重要制造流程。</a:t>
            </a:r>
            <a:endParaRPr lang="en-US" altLang="zh-CN" dirty="0">
              <a:latin typeface="+mn-ea"/>
            </a:endParaRPr>
          </a:p>
        </p:txBody>
      </p:sp>
      <p:sp>
        <p:nvSpPr>
          <p:cNvPr id="28" name="矩形 27"/>
          <p:cNvSpPr/>
          <p:nvPr/>
        </p:nvSpPr>
        <p:spPr>
          <a:xfrm>
            <a:off x="827584" y="3140968"/>
            <a:ext cx="7200800" cy="1421928"/>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zh-CN" altLang="zh-CN" dirty="0" smtClean="0">
                <a:latin typeface="Times New Roman" pitchFamily="18" charset="0"/>
                <a:cs typeface="Times New Roman" pitchFamily="18" charset="0"/>
              </a:rPr>
              <a:t>建立轧钢过程仿真模型并开发</a:t>
            </a:r>
            <a:r>
              <a:rPr lang="zh-CN" altLang="en-US" dirty="0" smtClean="0">
                <a:latin typeface="Times New Roman" pitchFamily="18" charset="0"/>
                <a:cs typeface="Times New Roman" pitchFamily="18" charset="0"/>
              </a:rPr>
              <a:t>虚拟</a:t>
            </a:r>
            <a:r>
              <a:rPr lang="zh-CN" altLang="zh-CN" dirty="0" smtClean="0">
                <a:latin typeface="Times New Roman" pitchFamily="18" charset="0"/>
                <a:cs typeface="Times New Roman" pitchFamily="18" charset="0"/>
              </a:rPr>
              <a:t>仿真系统，可以在作业计划</a:t>
            </a:r>
            <a:r>
              <a:rPr lang="en-US" altLang="zh-CN" dirty="0" smtClean="0">
                <a:latin typeface="Times New Roman" pitchFamily="18" charset="0"/>
                <a:cs typeface="Times New Roman" pitchFamily="18" charset="0"/>
              </a:rPr>
              <a:t>/</a:t>
            </a:r>
            <a:r>
              <a:rPr lang="zh-CN" altLang="zh-CN" dirty="0" smtClean="0">
                <a:latin typeface="Times New Roman" pitchFamily="18" charset="0"/>
                <a:cs typeface="Times New Roman" pitchFamily="18" charset="0"/>
              </a:rPr>
              <a:t>调度计划释放前对计划质量和稳定性进行评估，根据系统仿真结果及相关的统计指标对作业计划</a:t>
            </a:r>
            <a:r>
              <a:rPr lang="en-US" altLang="zh-CN" dirty="0" smtClean="0">
                <a:latin typeface="Times New Roman" pitchFamily="18" charset="0"/>
                <a:cs typeface="Times New Roman" pitchFamily="18" charset="0"/>
              </a:rPr>
              <a:t>/</a:t>
            </a:r>
            <a:r>
              <a:rPr lang="zh-CN" altLang="zh-CN" dirty="0" smtClean="0">
                <a:latin typeface="Times New Roman" pitchFamily="18" charset="0"/>
                <a:cs typeface="Times New Roman" pitchFamily="18" charset="0"/>
              </a:rPr>
              <a:t>调度计划进行完善，使得生产过程更稳定、物流更平衡</a:t>
            </a:r>
            <a:r>
              <a:rPr lang="zh-CN" altLang="en-US" dirty="0" smtClean="0">
                <a:latin typeface="Times New Roman" pitchFamily="18" charset="0"/>
                <a:cs typeface="Times New Roman" pitchFamily="18" charset="0"/>
              </a:rPr>
              <a:t>。</a:t>
            </a:r>
            <a:endParaRPr lang="en-US" altLang="zh-CN" sz="2000" dirty="0">
              <a:latin typeface="Times New Roman" pitchFamily="18" charset="0"/>
              <a:cs typeface="Times New Roman" pitchFamily="18" charset="0"/>
            </a:endParaRPr>
          </a:p>
        </p:txBody>
      </p:sp>
      <p:sp>
        <p:nvSpPr>
          <p:cNvPr id="29" name="矩形 28"/>
          <p:cNvSpPr/>
          <p:nvPr/>
        </p:nvSpPr>
        <p:spPr>
          <a:xfrm>
            <a:off x="825149" y="4693848"/>
            <a:ext cx="7200800" cy="1089529"/>
          </a:xfrm>
          <a:prstGeom prst="rect">
            <a:avLst/>
          </a:prstGeom>
        </p:spPr>
        <p:txBody>
          <a:bodyPr wrap="square">
            <a:spAutoFit/>
          </a:bodyPr>
          <a:lstStyle/>
          <a:p>
            <a:pPr marL="342900" indent="-342900">
              <a:lnSpc>
                <a:spcPct val="120000"/>
              </a:lnSpc>
              <a:buFont typeface="Wingdings" panose="05000000000000000000" pitchFamily="2" charset="2"/>
              <a:buChar char="u"/>
            </a:pPr>
            <a:r>
              <a:rPr lang="zh-CN" altLang="zh-CN" dirty="0" smtClean="0">
                <a:latin typeface="Times New Roman" pitchFamily="18" charset="0"/>
                <a:cs typeface="Times New Roman" pitchFamily="18" charset="0"/>
              </a:rPr>
              <a:t>虚拟现实</a:t>
            </a:r>
            <a:r>
              <a:rPr lang="zh-CN" altLang="en-US" dirty="0" smtClean="0">
                <a:latin typeface="Times New Roman" pitchFamily="18" charset="0"/>
                <a:cs typeface="Times New Roman" pitchFamily="18" charset="0"/>
              </a:rPr>
              <a:t>和增强现实</a:t>
            </a:r>
            <a:r>
              <a:rPr lang="zh-CN" altLang="zh-CN" dirty="0" smtClean="0">
                <a:latin typeface="Times New Roman" pitchFamily="18" charset="0"/>
                <a:cs typeface="Times New Roman" pitchFamily="18" charset="0"/>
              </a:rPr>
              <a:t>系统可以创建和体验虚拟世界，</a:t>
            </a:r>
            <a:r>
              <a:rPr lang="en-US" altLang="zh-CN" dirty="0" smtClean="0">
                <a:latin typeface="Times New Roman" pitchFamily="18" charset="0"/>
                <a:cs typeface="Times New Roman" pitchFamily="18" charset="0"/>
              </a:rPr>
              <a:t>AR/VR</a:t>
            </a:r>
            <a:r>
              <a:rPr lang="zh-CN" altLang="zh-CN" dirty="0" smtClean="0">
                <a:latin typeface="Times New Roman" pitchFamily="18" charset="0"/>
                <a:cs typeface="Times New Roman" pitchFamily="18" charset="0"/>
              </a:rPr>
              <a:t>技术的</a:t>
            </a:r>
            <a:r>
              <a:rPr lang="zh-CN" altLang="en-US" dirty="0" smtClean="0">
                <a:latin typeface="Times New Roman" pitchFamily="18" charset="0"/>
                <a:cs typeface="Times New Roman" pitchFamily="18" charset="0"/>
              </a:rPr>
              <a:t>运用可</a:t>
            </a:r>
            <a:r>
              <a:rPr lang="zh-CN" altLang="zh-CN" dirty="0" smtClean="0">
                <a:latin typeface="Times New Roman" pitchFamily="18" charset="0"/>
                <a:cs typeface="Times New Roman" pitchFamily="18" charset="0"/>
              </a:rPr>
              <a:t>提</a:t>
            </a:r>
            <a:r>
              <a:rPr lang="zh-CN" altLang="en-US" dirty="0" smtClean="0">
                <a:latin typeface="Times New Roman" pitchFamily="18" charset="0"/>
                <a:cs typeface="Times New Roman" pitchFamily="18" charset="0"/>
              </a:rPr>
              <a:t>高</a:t>
            </a:r>
            <a:r>
              <a:rPr lang="zh-CN" altLang="zh-CN" dirty="0" smtClean="0">
                <a:latin typeface="Times New Roman" pitchFamily="18" charset="0"/>
                <a:cs typeface="Times New Roman" pitchFamily="18" charset="0"/>
              </a:rPr>
              <a:t>系统运行的直观性和</a:t>
            </a:r>
            <a:r>
              <a:rPr lang="zh-CN" altLang="en-US" dirty="0" smtClean="0">
                <a:latin typeface="Times New Roman" pitchFamily="18" charset="0"/>
                <a:cs typeface="Times New Roman" pitchFamily="18" charset="0"/>
              </a:rPr>
              <a:t>交互性</a:t>
            </a:r>
            <a:r>
              <a:rPr lang="zh-CN"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提高开发效率，加强数据采集、分析和处理能力。</a:t>
            </a:r>
            <a:endParaRPr lang="en-US" altLang="zh-CN"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52" y="6714373"/>
            <a:ext cx="9135410" cy="143627"/>
          </a:xfrm>
          <a:prstGeom prst="rect">
            <a:avLst/>
          </a:prstGeom>
          <a:solidFill>
            <a:srgbClr val="87A5D9"/>
          </a:solidFill>
          <a:ln w="25400" cap="flat" cmpd="sng" algn="ctr">
            <a:solidFill>
              <a:srgbClr val="87A5D9"/>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ndParaRPr>
          </a:p>
        </p:txBody>
      </p:sp>
      <p:sp>
        <p:nvSpPr>
          <p:cNvPr id="18" name="TextBox 8"/>
          <p:cNvSpPr txBox="1"/>
          <p:nvPr/>
        </p:nvSpPr>
        <p:spPr>
          <a:xfrm>
            <a:off x="8551069" y="6338267"/>
            <a:ext cx="224441" cy="338554"/>
          </a:xfrm>
          <a:prstGeom prst="rect">
            <a:avLst/>
          </a:prstGeom>
          <a:solidFill>
            <a:schemeClr val="bg1"/>
          </a:solidFill>
          <a:ln w="9525">
            <a:noFill/>
          </a:ln>
        </p:spPr>
        <p:txBody>
          <a:bodyPr wrap="square">
            <a:spAutoFit/>
          </a:bodyPr>
          <a:lstStyle/>
          <a:p>
            <a:pPr algn="ctr"/>
            <a:r>
              <a:rPr lang="en-US" altLang="zh-CN" sz="1600" dirty="0" smtClean="0">
                <a:solidFill>
                  <a:prstClr val="black"/>
                </a:solidFill>
                <a:latin typeface="Times New Roman" panose="02020603050405020304" pitchFamily="18" charset="0"/>
                <a:ea typeface="Times New Roman" panose="02020603050405020304" pitchFamily="18" charset="0"/>
              </a:rPr>
              <a:t>8</a:t>
            </a:r>
            <a:endParaRPr lang="en-US" altLang="zh-CN" sz="1600" dirty="0">
              <a:solidFill>
                <a:prstClr val="black"/>
              </a:solidFill>
              <a:latin typeface="Times New Roman" panose="02020603050405020304" pitchFamily="18" charset="0"/>
              <a:ea typeface="Times New Roman" panose="02020603050405020304" pitchFamily="18" charset="0"/>
            </a:endParaRPr>
          </a:p>
        </p:txBody>
      </p:sp>
      <p:sp>
        <p:nvSpPr>
          <p:cNvPr id="74" name="矩形 73"/>
          <p:cNvSpPr/>
          <p:nvPr/>
        </p:nvSpPr>
        <p:spPr>
          <a:xfrm>
            <a:off x="358616" y="231856"/>
            <a:ext cx="8785384" cy="484505"/>
          </a:xfrm>
          <a:prstGeom prst="rect">
            <a:avLst/>
          </a:prstGeom>
          <a:gradFill>
            <a:gsLst>
              <a:gs pos="0">
                <a:srgbClr val="5B9BD5">
                  <a:lumMod val="5000"/>
                  <a:lumOff val="95000"/>
                  <a:alpha val="0"/>
                </a:srgbClr>
              </a:gs>
              <a:gs pos="78000">
                <a:srgbClr val="4472C4"/>
              </a:gs>
            </a:gsLst>
            <a:lin ang="10800000" scaled="0"/>
          </a:gradFill>
          <a:ln w="12700" cap="flat" cmpd="sng" algn="ctr">
            <a:noFill/>
            <a:prstDash val="solid"/>
            <a:miter lim="800000"/>
          </a:ln>
          <a:effectLst>
            <a:outerShdw blurRad="393700" dist="76200" dir="5820000" sx="99000" sy="99000" algn="t" rotWithShape="0">
              <a:prstClr val="black">
                <a:alpha val="50000"/>
              </a:prstClr>
            </a:outerShdw>
          </a:effectLst>
        </p:spPr>
        <p:txBody>
          <a:bodyPr lIns="91436" tIns="45718" rIns="91436" bIns="45718" rtlCol="0" anchor="ctr"/>
          <a:lstStyle/>
          <a:p>
            <a:pPr algn="ctr">
              <a:defRPr/>
            </a:pPr>
            <a:endParaRPr lang="zh-CN" altLang="en-US" kern="0">
              <a:solidFill>
                <a:prstClr val="white"/>
              </a:solidFill>
              <a:latin typeface="Century Gothic"/>
              <a:ea typeface="微软雅黑"/>
            </a:endParaRPr>
          </a:p>
        </p:txBody>
      </p:sp>
      <p:sp>
        <p:nvSpPr>
          <p:cNvPr id="75" name="圆角矩形 74"/>
          <p:cNvSpPr/>
          <p:nvPr/>
        </p:nvSpPr>
        <p:spPr>
          <a:xfrm rot="10800000" flipV="1">
            <a:off x="-4247" y="223488"/>
            <a:ext cx="363215" cy="491115"/>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lIns="91436" tIns="45718" rIns="91436" bIns="45718" rtlCol="0" anchor="ctr"/>
          <a:lstStyle/>
          <a:p>
            <a:pPr algn="ctr">
              <a:defRPr/>
            </a:pPr>
            <a:r>
              <a:rPr lang="en-US" altLang="zh-CN" sz="2400" b="1" kern="0" dirty="0" smtClean="0">
                <a:solidFill>
                  <a:prstClr val="white"/>
                </a:solidFill>
                <a:latin typeface="Times New Roman" panose="02020603050405020304" pitchFamily="18" charset="0"/>
                <a:ea typeface="微软雅黑"/>
              </a:rPr>
              <a:t>2</a:t>
            </a:r>
            <a:endParaRPr lang="zh-CN" altLang="en-US" sz="2400" b="1" kern="0" dirty="0">
              <a:solidFill>
                <a:prstClr val="white"/>
              </a:solidFill>
              <a:latin typeface="Times New Roman" panose="02020603050405020304" pitchFamily="18" charset="0"/>
              <a:ea typeface="微软雅黑"/>
            </a:endParaRPr>
          </a:p>
        </p:txBody>
      </p:sp>
      <p:grpSp>
        <p:nvGrpSpPr>
          <p:cNvPr id="2" name="组 42"/>
          <p:cNvGrpSpPr/>
          <p:nvPr/>
        </p:nvGrpSpPr>
        <p:grpSpPr>
          <a:xfrm>
            <a:off x="8420669" y="226904"/>
            <a:ext cx="723330" cy="484288"/>
            <a:chOff x="11454105" y="252856"/>
            <a:chExt cx="737892" cy="484288"/>
          </a:xfrm>
        </p:grpSpPr>
        <p:grpSp>
          <p:nvGrpSpPr>
            <p:cNvPr id="3" name="组 49"/>
            <p:cNvGrpSpPr/>
            <p:nvPr/>
          </p:nvGrpSpPr>
          <p:grpSpPr>
            <a:xfrm>
              <a:off x="12039604" y="252856"/>
              <a:ext cx="152393" cy="484287"/>
              <a:chOff x="12039604" y="252856"/>
              <a:chExt cx="152393" cy="484287"/>
            </a:xfrm>
          </p:grpSpPr>
          <p:sp>
            <p:nvSpPr>
              <p:cNvPr id="81" name="圆角矩形 80"/>
              <p:cNvSpPr/>
              <p:nvPr/>
            </p:nvSpPr>
            <p:spPr>
              <a:xfrm rot="16200000" flipV="1">
                <a:off x="12072988" y="518121"/>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2" name="圆角矩形 81"/>
              <p:cNvSpPr/>
              <p:nvPr/>
            </p:nvSpPr>
            <p:spPr>
              <a:xfrm rot="16200000" flipV="1">
                <a:off x="12072988" y="618134"/>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3" name="圆角矩形 82"/>
              <p:cNvSpPr/>
              <p:nvPr/>
            </p:nvSpPr>
            <p:spPr>
              <a:xfrm rot="16200000" flipV="1">
                <a:off x="12072988" y="321750"/>
                <a:ext cx="85626" cy="152392"/>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4" name="圆角矩形 83"/>
              <p:cNvSpPr/>
              <p:nvPr/>
            </p:nvSpPr>
            <p:spPr>
              <a:xfrm rot="16200000" flipV="1">
                <a:off x="12072988" y="42176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5" name="圆角矩形 84"/>
              <p:cNvSpPr/>
              <p:nvPr/>
            </p:nvSpPr>
            <p:spPr>
              <a:xfrm rot="16200000" flipV="1">
                <a:off x="12072987" y="219473"/>
                <a:ext cx="85626" cy="152392"/>
              </a:xfrm>
              <a:prstGeom prst="roundRect">
                <a:avLst>
                  <a:gd name="adj" fmla="val 5039"/>
                </a:avLst>
              </a:prstGeom>
              <a:solidFill>
                <a:srgbClr val="2F5597"/>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grpSp>
        <p:grpSp>
          <p:nvGrpSpPr>
            <p:cNvPr id="4" name="组合 99"/>
            <p:cNvGrpSpPr/>
            <p:nvPr/>
          </p:nvGrpSpPr>
          <p:grpSpPr>
            <a:xfrm>
              <a:off x="11454105" y="252857"/>
              <a:ext cx="491115" cy="484287"/>
              <a:chOff x="1528923" y="220268"/>
              <a:chExt cx="1284096" cy="1266241"/>
            </a:xfrm>
          </p:grpSpPr>
          <p:sp>
            <p:nvSpPr>
              <p:cNvPr id="79" name="圆角矩形 78"/>
              <p:cNvSpPr/>
              <p:nvPr/>
            </p:nvSpPr>
            <p:spPr>
              <a:xfrm rot="16200000" flipV="1">
                <a:off x="1537850" y="211341"/>
                <a:ext cx="1266241" cy="1284096"/>
              </a:xfrm>
              <a:prstGeom prst="roundRect">
                <a:avLst>
                  <a:gd name="adj" fmla="val 5039"/>
                </a:avLst>
              </a:prstGeom>
              <a:solidFill>
                <a:srgbClr val="4472C4"/>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kern="0">
                  <a:solidFill>
                    <a:prstClr val="white"/>
                  </a:solidFill>
                  <a:latin typeface="Century Gothic"/>
                  <a:ea typeface="微软雅黑"/>
                </a:endParaRPr>
              </a:p>
            </p:txBody>
          </p:sp>
          <p:sp>
            <p:nvSpPr>
              <p:cNvPr id="8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zh-CN" altLang="en-US" kern="0">
                  <a:solidFill>
                    <a:srgbClr val="AD1C21"/>
                  </a:solidFill>
                </a:endParaRPr>
              </a:p>
            </p:txBody>
          </p:sp>
        </p:grpSp>
      </p:grpSp>
      <p:sp>
        <p:nvSpPr>
          <p:cNvPr id="86" name="文本框 9"/>
          <p:cNvSpPr txBox="1"/>
          <p:nvPr/>
        </p:nvSpPr>
        <p:spPr>
          <a:xfrm>
            <a:off x="467544" y="260648"/>
            <a:ext cx="3240360" cy="461665"/>
          </a:xfrm>
          <a:prstGeom prst="rect">
            <a:avLst/>
          </a:prstGeom>
          <a:noFill/>
        </p:spPr>
        <p:txBody>
          <a:bodyPr wrap="square" rtlCol="0">
            <a:spAutoFit/>
          </a:bodyPr>
          <a:lstStyle/>
          <a:p>
            <a:pPr algn="ctr"/>
            <a:r>
              <a:rPr lang="zh-CN" altLang="en-US" sz="2400" b="1" dirty="0" smtClean="0">
                <a:solidFill>
                  <a:prstClr val="white"/>
                </a:solidFill>
                <a:latin typeface="华文楷体" pitchFamily="2" charset="-122"/>
                <a:ea typeface="华文楷体" pitchFamily="2" charset="-122"/>
              </a:rPr>
              <a:t>选题背景及研究意义</a:t>
            </a:r>
            <a:endParaRPr lang="zh-CN" altLang="en-US" sz="3200" b="1" dirty="0">
              <a:solidFill>
                <a:prstClr val="white"/>
              </a:solidFill>
              <a:latin typeface="华文楷体" panose="02010600040101010101" pitchFamily="2" charset="-122"/>
              <a:ea typeface="华文楷体" panose="02010600040101010101" pitchFamily="2" charset="-122"/>
            </a:endParaRPr>
          </a:p>
        </p:txBody>
      </p:sp>
      <p:sp>
        <p:nvSpPr>
          <p:cNvPr id="26" name="TextBox 25"/>
          <p:cNvSpPr txBox="1"/>
          <p:nvPr/>
        </p:nvSpPr>
        <p:spPr>
          <a:xfrm>
            <a:off x="611560" y="908720"/>
            <a:ext cx="4680520" cy="461665"/>
          </a:xfrm>
          <a:prstGeom prst="rect">
            <a:avLst/>
          </a:prstGeom>
          <a:noFill/>
        </p:spPr>
        <p:txBody>
          <a:bodyPr wrap="square" rtlCol="0">
            <a:spAutoFit/>
          </a:bodyPr>
          <a:lstStyle/>
          <a:p>
            <a:pPr marL="285750" indent="-285750">
              <a:buClr>
                <a:srgbClr val="0070C0"/>
              </a:buClr>
              <a:buFont typeface="Wingdings" panose="05000000000000000000" pitchFamily="2" charset="2"/>
              <a:buChar char="u"/>
            </a:pPr>
            <a:r>
              <a:rPr lang="zh-CN" altLang="en-US" sz="2400" b="1" dirty="0" smtClean="0">
                <a:solidFill>
                  <a:schemeClr val="tx2"/>
                </a:solidFill>
                <a:latin typeface="+mj-ea"/>
                <a:ea typeface="+mj-ea"/>
              </a:rPr>
              <a:t>钢铁行业预期应用</a:t>
            </a:r>
            <a:endParaRPr lang="zh-CN" altLang="en-US" sz="2400" b="1" dirty="0">
              <a:solidFill>
                <a:schemeClr val="tx2"/>
              </a:solidFill>
              <a:latin typeface="+mj-ea"/>
              <a:ea typeface="+mj-ea"/>
            </a:endParaRPr>
          </a:p>
        </p:txBody>
      </p:sp>
      <p:pic>
        <p:nvPicPr>
          <p:cNvPr id="22" name="图片 21" descr="加热炉.gif"/>
          <p:cNvPicPr>
            <a:picLocks noChangeAspect="1"/>
          </p:cNvPicPr>
          <p:nvPr/>
        </p:nvPicPr>
        <p:blipFill>
          <a:blip r:embed="rId3" cstate="print"/>
          <a:stretch>
            <a:fillRect/>
          </a:stretch>
        </p:blipFill>
        <p:spPr>
          <a:xfrm>
            <a:off x="251520" y="1484784"/>
            <a:ext cx="4354960" cy="2395228"/>
          </a:xfrm>
          <a:prstGeom prst="rect">
            <a:avLst/>
          </a:prstGeom>
        </p:spPr>
      </p:pic>
      <p:pic>
        <p:nvPicPr>
          <p:cNvPr id="23" name="图片 22" descr="板坯识别.gif"/>
          <p:cNvPicPr>
            <a:picLocks noChangeAspect="1"/>
          </p:cNvPicPr>
          <p:nvPr/>
        </p:nvPicPr>
        <p:blipFill>
          <a:blip r:embed="rId4" cstate="print"/>
          <a:stretch>
            <a:fillRect/>
          </a:stretch>
        </p:blipFill>
        <p:spPr>
          <a:xfrm>
            <a:off x="4572000" y="1484784"/>
            <a:ext cx="4369008" cy="2402954"/>
          </a:xfrm>
          <a:prstGeom prst="rect">
            <a:avLst/>
          </a:prstGeom>
        </p:spPr>
      </p:pic>
      <p:pic>
        <p:nvPicPr>
          <p:cNvPr id="24" name="图片 23" descr="设备监测.gif"/>
          <p:cNvPicPr>
            <a:picLocks noChangeAspect="1"/>
          </p:cNvPicPr>
          <p:nvPr/>
        </p:nvPicPr>
        <p:blipFill>
          <a:blip r:embed="rId5" cstate="print"/>
          <a:stretch>
            <a:fillRect/>
          </a:stretch>
        </p:blipFill>
        <p:spPr>
          <a:xfrm>
            <a:off x="251521" y="3877200"/>
            <a:ext cx="4320479" cy="2385020"/>
          </a:xfrm>
          <a:prstGeom prst="rect">
            <a:avLst/>
          </a:prstGeom>
        </p:spPr>
      </p:pic>
      <p:pic>
        <p:nvPicPr>
          <p:cNvPr id="25" name="图片 24" descr="虚拟工厂.gif"/>
          <p:cNvPicPr>
            <a:picLocks noChangeAspect="1"/>
          </p:cNvPicPr>
          <p:nvPr/>
        </p:nvPicPr>
        <p:blipFill>
          <a:blip r:embed="rId6" cstate="print"/>
          <a:stretch>
            <a:fillRect/>
          </a:stretch>
        </p:blipFill>
        <p:spPr>
          <a:xfrm>
            <a:off x="4572000" y="3888000"/>
            <a:ext cx="4360088" cy="237626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9.72222E-6 1.48148E-6 L 0.23629 0.17847 " pathEditMode="relative" ptsTypes="AA">
                                      <p:cBhvr>
                                        <p:cTn id="6" dur="500" fill="hold"/>
                                        <p:tgtEl>
                                          <p:spTgt spid="22"/>
                                        </p:tgtEl>
                                        <p:attrNameLst>
                                          <p:attrName>ppt_x</p:attrName>
                                          <p:attrName>ppt_y</p:attrName>
                                        </p:attrNameLst>
                                      </p:cBhvr>
                                    </p:animMotion>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500"/>
                            </p:stCondLst>
                            <p:childTnLst>
                              <p:par>
                                <p:cTn id="14" presetID="6" presetClass="emph" presetSubtype="0" fill="hold" nodeType="afterEffect">
                                  <p:stCondLst>
                                    <p:cond delay="0"/>
                                  </p:stCondLst>
                                  <p:childTnLst>
                                    <p:animScale>
                                      <p:cBhvr>
                                        <p:cTn id="15" dur="500" fill="hold"/>
                                        <p:tgtEl>
                                          <p:spTgt spid="22"/>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500" fill="hold"/>
                                        <p:tgtEl>
                                          <p:spTgt spid="22"/>
                                        </p:tgtEl>
                                      </p:cBhvr>
                                      <p:by x="66000" y="66000"/>
                                    </p:animScale>
                                  </p:childTnLst>
                                </p:cTn>
                              </p:par>
                            </p:childTnLst>
                          </p:cTn>
                        </p:par>
                        <p:par>
                          <p:cTn id="20" fill="hold">
                            <p:stCondLst>
                              <p:cond delay="500"/>
                            </p:stCondLst>
                            <p:childTnLst>
                              <p:par>
                                <p:cTn id="21" presetID="0" presetClass="path" presetSubtype="0" accel="50000" decel="50000" fill="hold" nodeType="afterEffect">
                                  <p:stCondLst>
                                    <p:cond delay="0"/>
                                  </p:stCondLst>
                                  <p:childTnLst>
                                    <p:animMotion origin="layout" path="M 0.23629 0.17847 L 0.00018 -0.00023 " pathEditMode="relative" ptsTypes="AA">
                                      <p:cBhvr>
                                        <p:cTn id="22" dur="500" fill="hold"/>
                                        <p:tgtEl>
                                          <p:spTgt spid="22"/>
                                        </p:tgtEl>
                                        <p:attrNameLst>
                                          <p:attrName>ppt_x</p:attrName>
                                          <p:attrName>ppt_y</p:attrName>
                                        </p:attrNameLst>
                                      </p:cBhvr>
                                    </p:animMotion>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5.83333E-6 -4.07407E-6 L -0.2441 0.18912 " pathEditMode="relative" ptsTypes="AA">
                                      <p:cBhvr>
                                        <p:cTn id="32" dur="500" fill="hold"/>
                                        <p:tgtEl>
                                          <p:spTgt spid="23"/>
                                        </p:tgtEl>
                                        <p:attrNameLst>
                                          <p:attrName>ppt_x</p:attrName>
                                          <p:attrName>ppt_y</p:attrName>
                                        </p:attrNameLst>
                                      </p:cBhvr>
                                    </p:animMotion>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par>
                          <p:cTn id="39" fill="hold">
                            <p:stCondLst>
                              <p:cond delay="500"/>
                            </p:stCondLst>
                            <p:childTnLst>
                              <p:par>
                                <p:cTn id="40" presetID="6" presetClass="emph" presetSubtype="0" fill="hold" nodeType="afterEffect">
                                  <p:stCondLst>
                                    <p:cond delay="0"/>
                                  </p:stCondLst>
                                  <p:childTnLst>
                                    <p:animScale>
                                      <p:cBhvr>
                                        <p:cTn id="41" dur="500" fill="hold"/>
                                        <p:tgtEl>
                                          <p:spTgt spid="23"/>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500" fill="hold"/>
                                        <p:tgtEl>
                                          <p:spTgt spid="23"/>
                                        </p:tgtEl>
                                      </p:cBhvr>
                                      <p:by x="66000" y="66000"/>
                                    </p:animScale>
                                  </p:childTnLst>
                                </p:cTn>
                              </p:par>
                            </p:childTnLst>
                          </p:cTn>
                        </p:par>
                        <p:par>
                          <p:cTn id="46" fill="hold">
                            <p:stCondLst>
                              <p:cond delay="500"/>
                            </p:stCondLst>
                            <p:childTnLst>
                              <p:par>
                                <p:cTn id="47" presetID="0" presetClass="path" presetSubtype="0" accel="50000" decel="50000" fill="hold" nodeType="afterEffect">
                                  <p:stCondLst>
                                    <p:cond delay="0"/>
                                  </p:stCondLst>
                                  <p:childTnLst>
                                    <p:animMotion origin="layout" path="M -0.23698 0.17777 L -0.00261 0.00324 " pathEditMode="relative" rAng="0" ptsTypes="AA">
                                      <p:cBhvr>
                                        <p:cTn id="48" dur="500" fill="hold"/>
                                        <p:tgtEl>
                                          <p:spTgt spid="23"/>
                                        </p:tgtEl>
                                        <p:attrNameLst>
                                          <p:attrName>ppt_x</p:attrName>
                                          <p:attrName>ppt_y</p:attrName>
                                        </p:attrNameLst>
                                      </p:cBhvr>
                                      <p:rCtr x="117" y="-87"/>
                                    </p:animMotion>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4.72222E-6 1.85185E-6 L 0.23628 -0.16806 " pathEditMode="relative" ptsTypes="AA">
                                      <p:cBhvr>
                                        <p:cTn id="58" dur="500" fill="hold"/>
                                        <p:tgtEl>
                                          <p:spTgt spid="24"/>
                                        </p:tgtEl>
                                        <p:attrNameLst>
                                          <p:attrName>ppt_x</p:attrName>
                                          <p:attrName>ppt_y</p:attrName>
                                        </p:attrNameLst>
                                      </p:cBhvr>
                                    </p:animMotion>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5"/>
                                        </p:tgtEl>
                                        <p:attrNameLst>
                                          <p:attrName>style.visibility</p:attrName>
                                        </p:attrNameLst>
                                      </p:cBhvr>
                                      <p:to>
                                        <p:strVal val="hidden"/>
                                      </p:to>
                                    </p:set>
                                  </p:childTnLst>
                                </p:cTn>
                              </p:par>
                            </p:childTnLst>
                          </p:cTn>
                        </p:par>
                        <p:par>
                          <p:cTn id="65" fill="hold">
                            <p:stCondLst>
                              <p:cond delay="500"/>
                            </p:stCondLst>
                            <p:childTnLst>
                              <p:par>
                                <p:cTn id="66" presetID="6" presetClass="emph" presetSubtype="0" fill="hold" nodeType="afterEffect">
                                  <p:stCondLst>
                                    <p:cond delay="0"/>
                                  </p:stCondLst>
                                  <p:childTnLst>
                                    <p:animScale>
                                      <p:cBhvr>
                                        <p:cTn id="67" dur="500" fill="hold"/>
                                        <p:tgtEl>
                                          <p:spTgt spid="24"/>
                                        </p:tgtEl>
                                      </p:cBhvr>
                                      <p:by x="150000" y="150000"/>
                                    </p:animScale>
                                  </p:childTnLst>
                                </p:cTn>
                              </p:par>
                            </p:childTnLst>
                          </p:cTn>
                        </p:par>
                      </p:childTnLst>
                    </p:cTn>
                  </p:par>
                  <p:par>
                    <p:cTn id="68" fill="hold">
                      <p:stCondLst>
                        <p:cond delay="indefinite"/>
                      </p:stCondLst>
                      <p:childTnLst>
                        <p:par>
                          <p:cTn id="69" fill="hold">
                            <p:stCondLst>
                              <p:cond delay="0"/>
                            </p:stCondLst>
                            <p:childTnLst>
                              <p:par>
                                <p:cTn id="70" presetID="6" presetClass="emph" presetSubtype="0" fill="hold" nodeType="clickEffect">
                                  <p:stCondLst>
                                    <p:cond delay="0"/>
                                  </p:stCondLst>
                                  <p:childTnLst>
                                    <p:animScale>
                                      <p:cBhvr>
                                        <p:cTn id="71" dur="500" fill="hold"/>
                                        <p:tgtEl>
                                          <p:spTgt spid="24"/>
                                        </p:tgtEl>
                                      </p:cBhvr>
                                      <p:by x="66000" y="66000"/>
                                    </p:animScale>
                                  </p:childTnLst>
                                </p:cTn>
                              </p:par>
                            </p:childTnLst>
                          </p:cTn>
                        </p:par>
                        <p:par>
                          <p:cTn id="72" fill="hold">
                            <p:stCondLst>
                              <p:cond delay="500"/>
                            </p:stCondLst>
                            <p:childTnLst>
                              <p:par>
                                <p:cTn id="73" presetID="0" presetClass="path" presetSubtype="0" accel="50000" decel="50000" fill="hold" nodeType="afterEffect">
                                  <p:stCondLst>
                                    <p:cond delay="0"/>
                                  </p:stCondLst>
                                  <p:childTnLst>
                                    <p:animMotion origin="layout" path="M 0.23819 -0.16968 L 0.00191 -0.00162 " pathEditMode="relative" ptsTypes="AA">
                                      <p:cBhvr>
                                        <p:cTn id="74" dur="500" fill="hold"/>
                                        <p:tgtEl>
                                          <p:spTgt spid="24"/>
                                        </p:tgtEl>
                                        <p:attrNameLst>
                                          <p:attrName>ppt_x</p:attrName>
                                          <p:attrName>ppt_y</p:attrName>
                                        </p:attrNameLst>
                                      </p:cBhvr>
                                    </p:animMotion>
                                  </p:childTnLst>
                                </p:cTn>
                              </p:par>
                              <p:par>
                                <p:cTn id="75" presetID="1"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8.33333E-7 1.11111E-6 L -0.2441 -0.17848 " pathEditMode="relative" ptsTypes="AA">
                                      <p:cBhvr>
                                        <p:cTn id="84" dur="500" fill="hold"/>
                                        <p:tgtEl>
                                          <p:spTgt spid="25"/>
                                        </p:tgtEl>
                                        <p:attrNameLst>
                                          <p:attrName>ppt_x</p:attrName>
                                          <p:attrName>ppt_y</p:attrName>
                                        </p:attrNameLst>
                                      </p:cBhvr>
                                    </p:animMotion>
                                  </p:childTnLst>
                                </p:cTn>
                              </p:par>
                              <p:par>
                                <p:cTn id="85" presetID="1" presetClass="exit" presetSubtype="0" fill="hold"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4"/>
                                        </p:tgtEl>
                                        <p:attrNameLst>
                                          <p:attrName>style.visibility</p:attrName>
                                        </p:attrNameLst>
                                      </p:cBhvr>
                                      <p:to>
                                        <p:strVal val="hidden"/>
                                      </p:to>
                                    </p:set>
                                  </p:childTnLst>
                                </p:cTn>
                              </p:par>
                            </p:childTnLst>
                          </p:cTn>
                        </p:par>
                        <p:par>
                          <p:cTn id="91" fill="hold">
                            <p:stCondLst>
                              <p:cond delay="500"/>
                            </p:stCondLst>
                            <p:childTnLst>
                              <p:par>
                                <p:cTn id="92" presetID="6" presetClass="emph" presetSubtype="0" fill="hold" nodeType="afterEffect">
                                  <p:stCondLst>
                                    <p:cond delay="0"/>
                                  </p:stCondLst>
                                  <p:childTnLst>
                                    <p:animScale>
                                      <p:cBhvr>
                                        <p:cTn id="93" dur="500" fill="hold"/>
                                        <p:tgtEl>
                                          <p:spTgt spid="25"/>
                                        </p:tgtEl>
                                      </p:cBhvr>
                                      <p:by x="150000" y="150000"/>
                                    </p:animScale>
                                  </p:childTnLst>
                                </p:cTn>
                              </p:par>
                            </p:childTnLst>
                          </p:cTn>
                        </p:par>
                      </p:childTnLst>
                    </p:cTn>
                  </p:par>
                  <p:par>
                    <p:cTn id="94" fill="hold">
                      <p:stCondLst>
                        <p:cond delay="indefinite"/>
                      </p:stCondLst>
                      <p:childTnLst>
                        <p:par>
                          <p:cTn id="95" fill="hold">
                            <p:stCondLst>
                              <p:cond delay="0"/>
                            </p:stCondLst>
                            <p:childTnLst>
                              <p:par>
                                <p:cTn id="96" presetID="6" presetClass="emph" presetSubtype="0" fill="hold" nodeType="clickEffect">
                                  <p:stCondLst>
                                    <p:cond delay="0"/>
                                  </p:stCondLst>
                                  <p:childTnLst>
                                    <p:animScale>
                                      <p:cBhvr>
                                        <p:cTn id="97" dur="500" fill="hold"/>
                                        <p:tgtEl>
                                          <p:spTgt spid="25"/>
                                        </p:tgtEl>
                                      </p:cBhvr>
                                      <p:by x="66000" y="66000"/>
                                    </p:animScale>
                                  </p:childTnLst>
                                </p:cTn>
                              </p:par>
                            </p:childTnLst>
                          </p:cTn>
                        </p:par>
                        <p:par>
                          <p:cTn id="98" fill="hold">
                            <p:stCondLst>
                              <p:cond delay="500"/>
                            </p:stCondLst>
                            <p:childTnLst>
                              <p:par>
                                <p:cTn id="99" presetID="0" presetClass="path" presetSubtype="0" accel="50000" decel="50000" fill="hold" nodeType="afterEffect">
                                  <p:stCondLst>
                                    <p:cond delay="0"/>
                                  </p:stCondLst>
                                  <p:childTnLst>
                                    <p:animMotion origin="layout" path="M -0.23646 -0.17061 L -0.00209 0.00139 " pathEditMode="relative" rAng="0" ptsTypes="AA">
                                      <p:cBhvr>
                                        <p:cTn id="100" dur="500" fill="hold"/>
                                        <p:tgtEl>
                                          <p:spTgt spid="25"/>
                                        </p:tgtEl>
                                        <p:attrNameLst>
                                          <p:attrName>ppt_x</p:attrName>
                                          <p:attrName>ppt_y</p:attrName>
                                        </p:attrNameLst>
                                      </p:cBhvr>
                                      <p:rCtr x="117" y="86"/>
                                    </p:animMotion>
                                  </p:childTnLst>
                                </p:cTn>
                              </p:par>
                              <p:par>
                                <p:cTn id="101" presetID="1"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4|5.9|1.3|5.9|1.6|8.8|1.4|4.9"/>
</p:tagLst>
</file>

<file path=ppt/tags/tag2.xml><?xml version="1.0" encoding="utf-8"?>
<p:tagLst xmlns:a="http://schemas.openxmlformats.org/drawingml/2006/main" xmlns:r="http://schemas.openxmlformats.org/officeDocument/2006/relationships" xmlns:p="http://schemas.openxmlformats.org/presentationml/2006/main">
  <p:tag name="TIMING" val="|9.9|14.5|6.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3529</TotalTime>
  <Words>1211</Words>
  <Application>Microsoft Office PowerPoint</Application>
  <PresentationFormat>全屏显示(4:3)</PresentationFormat>
  <Paragraphs>262</Paragraphs>
  <Slides>23</Slides>
  <Notes>1</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23</vt:i4>
      </vt:variant>
    </vt:vector>
  </HeadingPairs>
  <TitlesOfParts>
    <vt:vector size="28" baseType="lpstr">
      <vt:lpstr>Office 主题</vt:lpstr>
      <vt:lpstr>1_Office 主题</vt:lpstr>
      <vt:lpstr>2_Office 主题</vt:lpstr>
      <vt:lpstr>3_Office 主题</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158</cp:revision>
  <dcterms:created xsi:type="dcterms:W3CDTF">2018-07-05T08:02:20Z</dcterms:created>
  <dcterms:modified xsi:type="dcterms:W3CDTF">2018-07-12T22:25:45Z</dcterms:modified>
</cp:coreProperties>
</file>